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43"/>
  </p:notesMasterIdLst>
  <p:sldIdLst>
    <p:sldId id="269" r:id="rId2"/>
    <p:sldId id="295" r:id="rId3"/>
    <p:sldId id="256" r:id="rId4"/>
    <p:sldId id="257" r:id="rId5"/>
    <p:sldId id="258" r:id="rId6"/>
    <p:sldId id="259" r:id="rId7"/>
    <p:sldId id="260" r:id="rId8"/>
    <p:sldId id="296" r:id="rId9"/>
    <p:sldId id="297" r:id="rId10"/>
    <p:sldId id="298" r:id="rId11"/>
    <p:sldId id="282" r:id="rId12"/>
    <p:sldId id="299" r:id="rId13"/>
    <p:sldId id="288" r:id="rId14"/>
    <p:sldId id="261" r:id="rId15"/>
    <p:sldId id="300" r:id="rId16"/>
    <p:sldId id="309" r:id="rId17"/>
    <p:sldId id="287" r:id="rId18"/>
    <p:sldId id="306" r:id="rId19"/>
    <p:sldId id="301" r:id="rId20"/>
    <p:sldId id="285" r:id="rId21"/>
    <p:sldId id="289" r:id="rId22"/>
    <p:sldId id="271" r:id="rId23"/>
    <p:sldId id="302" r:id="rId24"/>
    <p:sldId id="311" r:id="rId25"/>
    <p:sldId id="310" r:id="rId26"/>
    <p:sldId id="265" r:id="rId27"/>
    <p:sldId id="303" r:id="rId28"/>
    <p:sldId id="312" r:id="rId29"/>
    <p:sldId id="313" r:id="rId30"/>
    <p:sldId id="314" r:id="rId31"/>
    <p:sldId id="315" r:id="rId32"/>
    <p:sldId id="316" r:id="rId33"/>
    <p:sldId id="274" r:id="rId34"/>
    <p:sldId id="304" r:id="rId35"/>
    <p:sldId id="320" r:id="rId36"/>
    <p:sldId id="277" r:id="rId37"/>
    <p:sldId id="305" r:id="rId38"/>
    <p:sldId id="278" r:id="rId39"/>
    <p:sldId id="266" r:id="rId40"/>
    <p:sldId id="317" r:id="rId41"/>
    <p:sldId id="318"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p:cViewPr varScale="1">
        <p:scale>
          <a:sx n="139" d="100"/>
          <a:sy n="139"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c85883115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c85883115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51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c85883115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c85883115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85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85883115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85883115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34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85883115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85883115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85883115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85883115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82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3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459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405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640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18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757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60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www.aad.org/media/stats-skin-cancer.%20Accessed%2030%20Apr.%20202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32"/>
        <p:cNvGrpSpPr/>
        <p:nvPr/>
      </p:nvGrpSpPr>
      <p:grpSpPr>
        <a:xfrm>
          <a:off x="0" y="0"/>
          <a:ext cx="0" cy="0"/>
          <a:chOff x="0" y="0"/>
          <a:chExt cx="0" cy="0"/>
        </a:xfrm>
      </p:grpSpPr>
      <p:sp>
        <p:nvSpPr>
          <p:cNvPr id="333" name="Google Shape;333;p25"/>
          <p:cNvSpPr/>
          <p:nvPr/>
        </p:nvSpPr>
        <p:spPr>
          <a:xfrm>
            <a:off x="581781" y="702109"/>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1625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txBox="1">
            <a:spLocks noGrp="1"/>
          </p:cNvSpPr>
          <p:nvPr>
            <p:ph type="title" idx="4294967295"/>
          </p:nvPr>
        </p:nvSpPr>
        <p:spPr>
          <a:xfrm>
            <a:off x="303508" y="304988"/>
            <a:ext cx="8610136" cy="4605340"/>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ctr" anchorCtr="0">
            <a:noAutofit/>
          </a:bodyPr>
          <a:lstStyle/>
          <a:p>
            <a:pPr marL="0" lvl="0" indent="0" algn="ctr" rtl="0">
              <a:spcBef>
                <a:spcPts val="0"/>
              </a:spcBef>
              <a:spcAft>
                <a:spcPts val="0"/>
              </a:spcAft>
              <a:buNone/>
            </a:pPr>
            <a:r>
              <a:rPr lang="en" sz="4000" dirty="0"/>
              <a:t>CS 668 Analytics Capstone Project </a:t>
            </a:r>
            <a:endParaRPr sz="4000" dirty="0"/>
          </a:p>
        </p:txBody>
      </p:sp>
      <p:sp>
        <p:nvSpPr>
          <p:cNvPr id="335" name="Google Shape;335;p25"/>
          <p:cNvSpPr/>
          <p:nvPr/>
        </p:nvSpPr>
        <p:spPr>
          <a:xfrm>
            <a:off x="1903974" y="1321749"/>
            <a:ext cx="1433586" cy="405300"/>
          </a:xfrm>
          <a:prstGeom prst="wedgeRectCallout">
            <a:avLst>
              <a:gd name="adj1" fmla="val -21428"/>
              <a:gd name="adj2" fmla="val 84287"/>
            </a:avLst>
          </a:prstGeom>
          <a:gradFill>
            <a:gsLst>
              <a:gs pos="0">
                <a:schemeClr val="accent3"/>
              </a:gs>
              <a:gs pos="15000">
                <a:schemeClr val="accent4"/>
              </a:gs>
            </a:gsLst>
            <a:lin ang="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chemeClr val="lt1"/>
                </a:solidFill>
                <a:latin typeface="Inria Sans"/>
                <a:ea typeface="Inria Sans"/>
                <a:cs typeface="Inria Sans"/>
                <a:sym typeface="Inria Sans"/>
              </a:rPr>
              <a:t>Pace University - New York</a:t>
            </a:r>
            <a:endParaRPr sz="900" dirty="0">
              <a:solidFill>
                <a:schemeClr val="lt1"/>
              </a:solidFill>
              <a:latin typeface="Inria Sans"/>
              <a:ea typeface="Inria Sans"/>
              <a:cs typeface="Inria Sans"/>
              <a:sym typeface="Inria Sans"/>
            </a:endParaRPr>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2" name="TextBox 1">
            <a:extLst>
              <a:ext uri="{FF2B5EF4-FFF2-40B4-BE49-F238E27FC236}">
                <a16:creationId xmlns:a16="http://schemas.microsoft.com/office/drawing/2014/main" id="{F2B64AAA-25C2-5AF2-E8B6-3223E98F1CC1}"/>
              </a:ext>
            </a:extLst>
          </p:cNvPr>
          <p:cNvSpPr txBox="1"/>
          <p:nvPr/>
        </p:nvSpPr>
        <p:spPr>
          <a:xfrm>
            <a:off x="3182112" y="4283190"/>
            <a:ext cx="2779776" cy="523220"/>
          </a:xfrm>
          <a:prstGeom prst="rect">
            <a:avLst/>
          </a:prstGeom>
          <a:noFill/>
        </p:spPr>
        <p:txBody>
          <a:bodyPr wrap="square" rtlCol="0">
            <a:spAutoFit/>
          </a:bodyPr>
          <a:lstStyle/>
          <a:p>
            <a:pPr algn="ctr"/>
            <a:r>
              <a:rPr lang="en-US" dirty="0">
                <a:solidFill>
                  <a:schemeClr val="tx1"/>
                </a:solidFill>
              </a:rPr>
              <a:t>By</a:t>
            </a:r>
          </a:p>
          <a:p>
            <a:pPr algn="ctr"/>
            <a:r>
              <a:rPr lang="en-US" dirty="0">
                <a:solidFill>
                  <a:schemeClr val="tx1"/>
                </a:solidFill>
              </a:rPr>
              <a:t>Jagadesh Varma Nadimpalli</a:t>
            </a:r>
          </a:p>
        </p:txBody>
      </p:sp>
      <p:sp>
        <p:nvSpPr>
          <p:cNvPr id="3" name="TextBox 2">
            <a:extLst>
              <a:ext uri="{FF2B5EF4-FFF2-40B4-BE49-F238E27FC236}">
                <a16:creationId xmlns:a16="http://schemas.microsoft.com/office/drawing/2014/main" id="{5FF6E989-C5F3-3383-FCE8-F44A14DC5DAD}"/>
              </a:ext>
            </a:extLst>
          </p:cNvPr>
          <p:cNvSpPr txBox="1"/>
          <p:nvPr/>
        </p:nvSpPr>
        <p:spPr>
          <a:xfrm>
            <a:off x="5819019" y="2849672"/>
            <a:ext cx="2743200" cy="310896"/>
          </a:xfrm>
          <a:prstGeom prst="rect">
            <a:avLst/>
          </a:prstGeom>
          <a:noFill/>
        </p:spPr>
        <p:txBody>
          <a:bodyPr wrap="square" rtlCol="0">
            <a:spAutoFit/>
          </a:bodyPr>
          <a:lstStyle/>
          <a:p>
            <a:r>
              <a:rPr lang="en-US" dirty="0">
                <a:solidFill>
                  <a:schemeClr val="tx1"/>
                </a:solidFill>
              </a:rPr>
              <a:t>Instructor: Krishna, Bathula</a:t>
            </a:r>
          </a:p>
        </p:txBody>
      </p:sp>
      <p:sp>
        <p:nvSpPr>
          <p:cNvPr id="13" name="Google Shape;1227;p47">
            <a:extLst>
              <a:ext uri="{FF2B5EF4-FFF2-40B4-BE49-F238E27FC236}">
                <a16:creationId xmlns:a16="http://schemas.microsoft.com/office/drawing/2014/main" id="{3B335479-D3E1-E651-5D4E-798D9E6DF7FA}"/>
              </a:ext>
            </a:extLst>
          </p:cNvPr>
          <p:cNvSpPr/>
          <p:nvPr/>
        </p:nvSpPr>
        <p:spPr>
          <a:xfrm>
            <a:off x="8449233" y="233172"/>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BACKGROUND RESEARCH</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7663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6600000" scaled="0"/>
        </a:gradFill>
        <a:effectLst/>
      </p:bgPr>
    </p:bg>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TIMELINE</a:t>
            </a:r>
            <a:endParaRPr dirty="0">
              <a:latin typeface="Calibri" panose="020F0502020204030204" pitchFamily="34" charset="0"/>
              <a:cs typeface="Calibri" panose="020F0502020204030204" pitchFamily="34" charset="0"/>
            </a:endParaRPr>
          </a:p>
        </p:txBody>
      </p:sp>
      <p:sp>
        <p:nvSpPr>
          <p:cNvPr id="498" name="Google Shape;498;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latin typeface="Calibri" panose="020F0502020204030204" pitchFamily="34" charset="0"/>
                <a:cs typeface="Calibri" panose="020F0502020204030204" pitchFamily="34" charset="0"/>
              </a:rPr>
              <a:t>11</a:t>
            </a:fld>
            <a:endParaRPr>
              <a:latin typeface="Calibri" panose="020F0502020204030204" pitchFamily="34" charset="0"/>
              <a:cs typeface="Calibri" panose="020F0502020204030204" pitchFamily="34" charset="0"/>
            </a:endParaRPr>
          </a:p>
        </p:txBody>
      </p:sp>
      <p:sp>
        <p:nvSpPr>
          <p:cNvPr id="499" name="Google Shape;499;p38"/>
          <p:cNvSpPr/>
          <p:nvPr/>
        </p:nvSpPr>
        <p:spPr>
          <a:xfrm>
            <a:off x="7053412"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DEC</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0" name="Google Shape;500;p38"/>
          <p:cNvSpPr/>
          <p:nvPr/>
        </p:nvSpPr>
        <p:spPr>
          <a:xfrm>
            <a:off x="7283612" y="2755950"/>
            <a:ext cx="1352201"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bg1"/>
                </a:solidFill>
                <a:latin typeface="Calibri" panose="020F0502020204030204" pitchFamily="34" charset="0"/>
                <a:ea typeface="Inria Sans"/>
                <a:cs typeface="Calibri" panose="020F0502020204030204" pitchFamily="34" charset="0"/>
                <a:sym typeface="Inria Sans"/>
              </a:rPr>
              <a:t>2023</a:t>
            </a:r>
            <a:endParaRPr sz="1000" dirty="0">
              <a:solidFill>
                <a:schemeClr val="bg1"/>
              </a:solidFill>
              <a:latin typeface="Calibri" panose="020F0502020204030204" pitchFamily="34" charset="0"/>
              <a:ea typeface="Inria Sans"/>
              <a:cs typeface="Calibri" panose="020F0502020204030204" pitchFamily="34" charset="0"/>
              <a:sym typeface="Inria Sans"/>
            </a:endParaRPr>
          </a:p>
        </p:txBody>
      </p:sp>
      <p:sp>
        <p:nvSpPr>
          <p:cNvPr id="501" name="Google Shape;501;p38"/>
          <p:cNvSpPr/>
          <p:nvPr/>
        </p:nvSpPr>
        <p:spPr>
          <a:xfrm>
            <a:off x="5849606" y="2755950"/>
            <a:ext cx="7503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OCT</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2" name="Google Shape;502;p38"/>
          <p:cNvSpPr/>
          <p:nvPr/>
        </p:nvSpPr>
        <p:spPr>
          <a:xfrm>
            <a:off x="6079806" y="2755950"/>
            <a:ext cx="1338681"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dk1"/>
                </a:solidFill>
                <a:latin typeface="Calibri" panose="020F0502020204030204" pitchFamily="34" charset="0"/>
                <a:ea typeface="Inria Sans"/>
                <a:cs typeface="Calibri" panose="020F0502020204030204" pitchFamily="34" charset="0"/>
                <a:sym typeface="Inria Sans"/>
              </a:rPr>
              <a:t>2021</a:t>
            </a:r>
            <a:endParaRPr sz="10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3" name="Google Shape;503;p38"/>
          <p:cNvSpPr/>
          <p:nvPr/>
        </p:nvSpPr>
        <p:spPr>
          <a:xfrm>
            <a:off x="4645800" y="2755950"/>
            <a:ext cx="7503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AUG</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4" name="Google Shape;504;p38"/>
          <p:cNvSpPr/>
          <p:nvPr/>
        </p:nvSpPr>
        <p:spPr>
          <a:xfrm>
            <a:off x="4876000" y="2755950"/>
            <a:ext cx="1328939"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 sz="1000" dirty="0">
                <a:solidFill>
                  <a:schemeClr val="dk1"/>
                </a:solidFill>
                <a:latin typeface="Calibri" panose="020F0502020204030204" pitchFamily="34" charset="0"/>
                <a:ea typeface="Inria Sans"/>
                <a:cs typeface="Calibri" panose="020F0502020204030204" pitchFamily="34" charset="0"/>
                <a:sym typeface="Inria Sans"/>
              </a:rPr>
              <a:t>2018</a:t>
            </a:r>
            <a:endParaRPr sz="10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5" name="Google Shape;505;p38"/>
          <p:cNvSpPr/>
          <p:nvPr/>
        </p:nvSpPr>
        <p:spPr>
          <a:xfrm>
            <a:off x="3441994"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JUN</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6" name="Google Shape;506;p38"/>
          <p:cNvSpPr/>
          <p:nvPr/>
        </p:nvSpPr>
        <p:spPr>
          <a:xfrm>
            <a:off x="3672194" y="2755950"/>
            <a:ext cx="1350257"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dk1"/>
                </a:solidFill>
                <a:latin typeface="Calibri" panose="020F0502020204030204" pitchFamily="34" charset="0"/>
                <a:ea typeface="Inria Sans"/>
                <a:cs typeface="Calibri" panose="020F0502020204030204" pitchFamily="34" charset="0"/>
                <a:sym typeface="Inria Sans"/>
              </a:rPr>
              <a:t>2018</a:t>
            </a:r>
            <a:endParaRPr sz="10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7" name="Google Shape;507;p38"/>
          <p:cNvSpPr/>
          <p:nvPr/>
        </p:nvSpPr>
        <p:spPr>
          <a:xfrm>
            <a:off x="2238188" y="2755950"/>
            <a:ext cx="7503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APR</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8" name="Google Shape;508;p38"/>
          <p:cNvSpPr/>
          <p:nvPr/>
        </p:nvSpPr>
        <p:spPr>
          <a:xfrm>
            <a:off x="2468389" y="2755950"/>
            <a:ext cx="1349284"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dk1"/>
                </a:solidFill>
                <a:latin typeface="Calibri" panose="020F0502020204030204" pitchFamily="34" charset="0"/>
                <a:ea typeface="Inria Sans"/>
                <a:cs typeface="Calibri" panose="020F0502020204030204" pitchFamily="34" charset="0"/>
                <a:sym typeface="Inria Sans"/>
              </a:rPr>
              <a:t>2017</a:t>
            </a:r>
            <a:endParaRPr sz="10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09" name="Google Shape;509;p38"/>
          <p:cNvSpPr/>
          <p:nvPr/>
        </p:nvSpPr>
        <p:spPr>
          <a:xfrm>
            <a:off x="1034382" y="2755950"/>
            <a:ext cx="7503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Calibri" panose="020F0502020204030204" pitchFamily="34" charset="0"/>
                <a:ea typeface="Inria Sans"/>
                <a:cs typeface="Calibri" panose="020F0502020204030204" pitchFamily="34" charset="0"/>
                <a:sym typeface="Inria Sans"/>
              </a:rPr>
              <a:t>FEB</a:t>
            </a:r>
            <a:endParaRPr sz="100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10" name="Google Shape;510;p38"/>
          <p:cNvSpPr/>
          <p:nvPr/>
        </p:nvSpPr>
        <p:spPr>
          <a:xfrm>
            <a:off x="1264583" y="2755950"/>
            <a:ext cx="1326024"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ctr" rtl="0">
              <a:lnSpc>
                <a:spcPct val="100000"/>
              </a:lnSpc>
              <a:spcBef>
                <a:spcPts val="0"/>
              </a:spcBef>
              <a:spcAft>
                <a:spcPts val="0"/>
              </a:spcAft>
              <a:buNone/>
            </a:pPr>
            <a:r>
              <a:rPr lang="en-US" sz="1000" dirty="0">
                <a:solidFill>
                  <a:schemeClr val="dk1"/>
                </a:solidFill>
                <a:latin typeface="Calibri" panose="020F0502020204030204" pitchFamily="34" charset="0"/>
                <a:ea typeface="Inria Sans"/>
                <a:cs typeface="Calibri" panose="020F0502020204030204" pitchFamily="34" charset="0"/>
                <a:sym typeface="Inria Sans"/>
              </a:rPr>
              <a:t>2012</a:t>
            </a:r>
            <a:endParaRPr sz="10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11" name="Google Shape;511;p38"/>
          <p:cNvSpPr/>
          <p:nvPr/>
        </p:nvSpPr>
        <p:spPr>
          <a:xfrm>
            <a:off x="-1" y="2755950"/>
            <a:ext cx="1198953"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dirty="0">
                <a:solidFill>
                  <a:schemeClr val="dk1"/>
                </a:solidFill>
                <a:latin typeface="Calibri" panose="020F0502020204030204" pitchFamily="34" charset="0"/>
                <a:cs typeface="Calibri" panose="020F0502020204030204" pitchFamily="34" charset="0"/>
              </a:rPr>
              <a:t>2006</a:t>
            </a:r>
            <a:endParaRPr sz="1000" dirty="0">
              <a:solidFill>
                <a:schemeClr val="dk1"/>
              </a:solidFill>
              <a:latin typeface="Calibri" panose="020F0502020204030204" pitchFamily="34" charset="0"/>
              <a:cs typeface="Calibri" panose="020F0502020204030204" pitchFamily="34" charset="0"/>
            </a:endParaRPr>
          </a:p>
        </p:txBody>
      </p:sp>
      <p:cxnSp>
        <p:nvCxnSpPr>
          <p:cNvPr id="512" name="Google Shape;512;p38"/>
          <p:cNvCxnSpPr/>
          <p:nvPr/>
        </p:nvCxnSpPr>
        <p:spPr>
          <a:xfrm rot="10800000">
            <a:off x="70114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3" name="Google Shape;513;p38"/>
          <p:cNvSpPr txBox="1"/>
          <p:nvPr/>
        </p:nvSpPr>
        <p:spPr>
          <a:xfrm>
            <a:off x="1331254" y="1727200"/>
            <a:ext cx="1139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400" dirty="0">
                <a:solidFill>
                  <a:schemeClr val="dk1"/>
                </a:solidFill>
                <a:latin typeface="Calibri" panose="020F0502020204030204" pitchFamily="34" charset="0"/>
                <a:ea typeface="Inria Sans"/>
                <a:cs typeface="Calibri" panose="020F0502020204030204" pitchFamily="34" charset="0"/>
                <a:sym typeface="Inria Sans"/>
              </a:rPr>
              <a:t>AlexNet</a:t>
            </a:r>
            <a:endParaRPr sz="24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514" name="Google Shape;514;p38"/>
          <p:cNvCxnSpPr/>
          <p:nvPr/>
        </p:nvCxnSpPr>
        <p:spPr>
          <a:xfrm rot="10800000">
            <a:off x="1905927"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5" name="Google Shape;515;p38"/>
          <p:cNvSpPr txBox="1"/>
          <p:nvPr/>
        </p:nvSpPr>
        <p:spPr>
          <a:xfrm>
            <a:off x="2537406" y="1727200"/>
            <a:ext cx="1139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400" dirty="0">
                <a:solidFill>
                  <a:schemeClr val="dk1"/>
                </a:solidFill>
                <a:latin typeface="Calibri" panose="020F0502020204030204" pitchFamily="34" charset="0"/>
                <a:ea typeface="Inria Sans"/>
                <a:cs typeface="Calibri" panose="020F0502020204030204" pitchFamily="34" charset="0"/>
                <a:sym typeface="Inria Sans"/>
              </a:rPr>
              <a:t>VGG</a:t>
            </a:r>
            <a:endParaRPr sz="24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516" name="Google Shape;516;p38"/>
          <p:cNvCxnSpPr/>
          <p:nvPr/>
        </p:nvCxnSpPr>
        <p:spPr>
          <a:xfrm rot="10800000">
            <a:off x="311070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7" name="Google Shape;517;p38"/>
          <p:cNvSpPr txBox="1"/>
          <p:nvPr/>
        </p:nvSpPr>
        <p:spPr>
          <a:xfrm>
            <a:off x="3743559" y="1727200"/>
            <a:ext cx="1139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400" dirty="0">
                <a:solidFill>
                  <a:schemeClr val="dk1"/>
                </a:solidFill>
                <a:latin typeface="Calibri" panose="020F0502020204030204" pitchFamily="34" charset="0"/>
                <a:ea typeface="Inria Sans"/>
                <a:cs typeface="Calibri" panose="020F0502020204030204" pitchFamily="34" charset="0"/>
                <a:sym typeface="Inria Sans"/>
              </a:rPr>
              <a:t>ResNet</a:t>
            </a:r>
            <a:endParaRPr sz="24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518" name="Google Shape;518;p38"/>
          <p:cNvCxnSpPr/>
          <p:nvPr/>
        </p:nvCxnSpPr>
        <p:spPr>
          <a:xfrm rot="10800000">
            <a:off x="4315484"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19" name="Google Shape;519;p38"/>
          <p:cNvSpPr txBox="1"/>
          <p:nvPr/>
        </p:nvSpPr>
        <p:spPr>
          <a:xfrm>
            <a:off x="4949711" y="1727200"/>
            <a:ext cx="1328933"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200" dirty="0">
                <a:solidFill>
                  <a:schemeClr val="dk1"/>
                </a:solidFill>
                <a:latin typeface="Calibri" panose="020F0502020204030204" pitchFamily="34" charset="0"/>
                <a:ea typeface="Inria Sans"/>
                <a:cs typeface="Calibri" panose="020F0502020204030204" pitchFamily="34" charset="0"/>
                <a:sym typeface="Inria Sans"/>
              </a:rPr>
              <a:t>DenseNet</a:t>
            </a:r>
            <a:endParaRPr sz="22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520" name="Google Shape;520;p38"/>
          <p:cNvCxnSpPr/>
          <p:nvPr/>
        </p:nvCxnSpPr>
        <p:spPr>
          <a:xfrm rot="10800000">
            <a:off x="55202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21" name="Google Shape;521;p38"/>
          <p:cNvSpPr txBox="1"/>
          <p:nvPr/>
        </p:nvSpPr>
        <p:spPr>
          <a:xfrm>
            <a:off x="5952807" y="1261243"/>
            <a:ext cx="164837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400" dirty="0">
                <a:solidFill>
                  <a:schemeClr val="dk1"/>
                </a:solidFill>
                <a:latin typeface="Calibri" panose="020F0502020204030204" pitchFamily="34" charset="0"/>
                <a:ea typeface="Inria Sans"/>
                <a:cs typeface="Calibri" panose="020F0502020204030204" pitchFamily="34" charset="0"/>
                <a:sym typeface="Inria Sans"/>
              </a:rPr>
              <a:t>EfficientNet</a:t>
            </a:r>
            <a:endParaRPr sz="24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522" name="Google Shape;522;p38"/>
          <p:cNvCxnSpPr>
            <a:cxnSpLocks/>
          </p:cNvCxnSpPr>
          <p:nvPr/>
        </p:nvCxnSpPr>
        <p:spPr>
          <a:xfrm flipV="1">
            <a:off x="6776992" y="1797233"/>
            <a:ext cx="1" cy="969378"/>
          </a:xfrm>
          <a:prstGeom prst="straightConnector1">
            <a:avLst/>
          </a:prstGeom>
          <a:noFill/>
          <a:ln w="9525" cap="flat" cmpd="sng">
            <a:solidFill>
              <a:schemeClr val="lt2"/>
            </a:solidFill>
            <a:prstDash val="solid"/>
            <a:round/>
            <a:headEnd type="oval" w="med" len="med"/>
            <a:tailEnd type="oval" w="med" len="med"/>
          </a:ln>
        </p:spPr>
      </p:cxnSp>
      <p:sp>
        <p:nvSpPr>
          <p:cNvPr id="523" name="Google Shape;523;p38"/>
          <p:cNvSpPr txBox="1"/>
          <p:nvPr/>
        </p:nvSpPr>
        <p:spPr>
          <a:xfrm>
            <a:off x="7004840" y="1727200"/>
            <a:ext cx="198067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800" dirty="0">
                <a:solidFill>
                  <a:schemeClr val="dk1"/>
                </a:solidFill>
                <a:latin typeface="Calibri" panose="020F0502020204030204" pitchFamily="34" charset="0"/>
                <a:ea typeface="Inria Sans"/>
                <a:cs typeface="Calibri" panose="020F0502020204030204" pitchFamily="34" charset="0"/>
                <a:sym typeface="Inria Sans"/>
              </a:rPr>
              <a:t>Vision Transformers</a:t>
            </a:r>
            <a:endParaRPr sz="1800" dirty="0">
              <a:solidFill>
                <a:schemeClr val="dk1"/>
              </a:solidFill>
              <a:latin typeface="Calibri" panose="020F0502020204030204" pitchFamily="34" charset="0"/>
              <a:ea typeface="Inria Sans"/>
              <a:cs typeface="Calibri" panose="020F0502020204030204" pitchFamily="34" charset="0"/>
              <a:sym typeface="Inria Sans"/>
            </a:endParaRPr>
          </a:p>
        </p:txBody>
      </p:sp>
      <p:sp>
        <p:nvSpPr>
          <p:cNvPr id="525" name="Google Shape;525;p38"/>
          <p:cNvSpPr txBox="1"/>
          <p:nvPr/>
        </p:nvSpPr>
        <p:spPr>
          <a:xfrm>
            <a:off x="1248833" y="3648150"/>
            <a:ext cx="1139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900" dirty="0">
              <a:solidFill>
                <a:schemeClr val="dk1"/>
              </a:solidFill>
              <a:latin typeface="Calibri" panose="020F0502020204030204" pitchFamily="34" charset="0"/>
              <a:ea typeface="Inria Sans"/>
              <a:cs typeface="Calibri" panose="020F0502020204030204" pitchFamily="34" charset="0"/>
              <a:sym typeface="Inria Sans"/>
            </a:endParaRPr>
          </a:p>
        </p:txBody>
      </p:sp>
      <p:cxnSp>
        <p:nvCxnSpPr>
          <p:cNvPr id="2" name="Google Shape;512;p38">
            <a:extLst>
              <a:ext uri="{FF2B5EF4-FFF2-40B4-BE49-F238E27FC236}">
                <a16:creationId xmlns:a16="http://schemas.microsoft.com/office/drawing/2014/main" id="{6C58519E-D69B-B858-525E-35737821C2DE}"/>
              </a:ext>
            </a:extLst>
          </p:cNvPr>
          <p:cNvCxnSpPr/>
          <p:nvPr/>
        </p:nvCxnSpPr>
        <p:spPr>
          <a:xfrm rot="10800000">
            <a:off x="7936250"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 name="Google Shape;513;p38">
            <a:extLst>
              <a:ext uri="{FF2B5EF4-FFF2-40B4-BE49-F238E27FC236}">
                <a16:creationId xmlns:a16="http://schemas.microsoft.com/office/drawing/2014/main" id="{D5A00E63-F028-D665-67FF-450CF1810BBE}"/>
              </a:ext>
            </a:extLst>
          </p:cNvPr>
          <p:cNvSpPr txBox="1"/>
          <p:nvPr/>
        </p:nvSpPr>
        <p:spPr>
          <a:xfrm>
            <a:off x="158478" y="1748531"/>
            <a:ext cx="1139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2400" dirty="0">
                <a:solidFill>
                  <a:schemeClr val="dk1"/>
                </a:solidFill>
                <a:latin typeface="Calibri" panose="020F0502020204030204" pitchFamily="34" charset="0"/>
                <a:ea typeface="Inria Sans"/>
                <a:cs typeface="Calibri" panose="020F0502020204030204" pitchFamily="34" charset="0"/>
                <a:sym typeface="Inria Sans"/>
              </a:rPr>
              <a:t>SVM</a:t>
            </a:r>
            <a:endParaRPr sz="2400" dirty="0">
              <a:solidFill>
                <a:schemeClr val="dk1"/>
              </a:solidFill>
              <a:latin typeface="Calibri" panose="020F0502020204030204" pitchFamily="34" charset="0"/>
              <a:ea typeface="Inria Sans"/>
              <a:cs typeface="Calibri" panose="020F0502020204030204" pitchFamily="34" charset="0"/>
              <a:sym typeface="Inri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513"/>
                                        </p:tgtEl>
                                        <p:attrNameLst>
                                          <p:attrName>style.visibility</p:attrName>
                                        </p:attrNameLst>
                                      </p:cBhvr>
                                      <p:to>
                                        <p:strVal val="visible"/>
                                      </p:to>
                                    </p:set>
                                    <p:anim calcmode="lin" valueType="num">
                                      <p:cBhvr>
                                        <p:cTn id="16" dur="500" fill="hold"/>
                                        <p:tgtEl>
                                          <p:spTgt spid="51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13"/>
                                        </p:tgtEl>
                                        <p:attrNameLst>
                                          <p:attrName>ppt_y</p:attrName>
                                        </p:attrNameLst>
                                      </p:cBhvr>
                                      <p:tavLst>
                                        <p:tav tm="0">
                                          <p:val>
                                            <p:strVal val="#ppt_y"/>
                                          </p:val>
                                        </p:tav>
                                        <p:tav tm="100000">
                                          <p:val>
                                            <p:strVal val="#ppt_y"/>
                                          </p:val>
                                        </p:tav>
                                      </p:tavLst>
                                    </p:anim>
                                    <p:anim calcmode="lin" valueType="num">
                                      <p:cBhvr>
                                        <p:cTn id="18" dur="500" fill="hold"/>
                                        <p:tgtEl>
                                          <p:spTgt spid="51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1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13"/>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15"/>
                                        </p:tgtEl>
                                        <p:attrNameLst>
                                          <p:attrName>style.visibility</p:attrName>
                                        </p:attrNameLst>
                                      </p:cBhvr>
                                      <p:to>
                                        <p:strVal val="visible"/>
                                      </p:to>
                                    </p:set>
                                    <p:anim calcmode="lin" valueType="num">
                                      <p:cBhvr>
                                        <p:cTn id="25" dur="500" fill="hold"/>
                                        <p:tgtEl>
                                          <p:spTgt spid="51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15"/>
                                        </p:tgtEl>
                                        <p:attrNameLst>
                                          <p:attrName>ppt_y</p:attrName>
                                        </p:attrNameLst>
                                      </p:cBhvr>
                                      <p:tavLst>
                                        <p:tav tm="0">
                                          <p:val>
                                            <p:strVal val="#ppt_y"/>
                                          </p:val>
                                        </p:tav>
                                        <p:tav tm="100000">
                                          <p:val>
                                            <p:strVal val="#ppt_y"/>
                                          </p:val>
                                        </p:tav>
                                      </p:tavLst>
                                    </p:anim>
                                    <p:anim calcmode="lin" valueType="num">
                                      <p:cBhvr>
                                        <p:cTn id="27" dur="500" fill="hold"/>
                                        <p:tgtEl>
                                          <p:spTgt spid="51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1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15"/>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517"/>
                                        </p:tgtEl>
                                        <p:attrNameLst>
                                          <p:attrName>style.visibility</p:attrName>
                                        </p:attrNameLst>
                                      </p:cBhvr>
                                      <p:to>
                                        <p:strVal val="visible"/>
                                      </p:to>
                                    </p:set>
                                    <p:anim calcmode="lin" valueType="num">
                                      <p:cBhvr>
                                        <p:cTn id="34" dur="500" fill="hold"/>
                                        <p:tgtEl>
                                          <p:spTgt spid="517"/>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517"/>
                                        </p:tgtEl>
                                        <p:attrNameLst>
                                          <p:attrName>ppt_y</p:attrName>
                                        </p:attrNameLst>
                                      </p:cBhvr>
                                      <p:tavLst>
                                        <p:tav tm="0">
                                          <p:val>
                                            <p:strVal val="#ppt_y"/>
                                          </p:val>
                                        </p:tav>
                                        <p:tav tm="100000">
                                          <p:val>
                                            <p:strVal val="#ppt_y"/>
                                          </p:val>
                                        </p:tav>
                                      </p:tavLst>
                                    </p:anim>
                                    <p:anim calcmode="lin" valueType="num">
                                      <p:cBhvr>
                                        <p:cTn id="36" dur="500" fill="hold"/>
                                        <p:tgtEl>
                                          <p:spTgt spid="517"/>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517"/>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517"/>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519"/>
                                        </p:tgtEl>
                                        <p:attrNameLst>
                                          <p:attrName>style.visibility</p:attrName>
                                        </p:attrNameLst>
                                      </p:cBhvr>
                                      <p:to>
                                        <p:strVal val="visible"/>
                                      </p:to>
                                    </p:set>
                                    <p:anim calcmode="lin" valueType="num">
                                      <p:cBhvr>
                                        <p:cTn id="43" dur="500" fill="hold"/>
                                        <p:tgtEl>
                                          <p:spTgt spid="519"/>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519"/>
                                        </p:tgtEl>
                                        <p:attrNameLst>
                                          <p:attrName>ppt_y</p:attrName>
                                        </p:attrNameLst>
                                      </p:cBhvr>
                                      <p:tavLst>
                                        <p:tav tm="0">
                                          <p:val>
                                            <p:strVal val="#ppt_y"/>
                                          </p:val>
                                        </p:tav>
                                        <p:tav tm="100000">
                                          <p:val>
                                            <p:strVal val="#ppt_y"/>
                                          </p:val>
                                        </p:tav>
                                      </p:tavLst>
                                    </p:anim>
                                    <p:anim calcmode="lin" valueType="num">
                                      <p:cBhvr>
                                        <p:cTn id="45" dur="500" fill="hold"/>
                                        <p:tgtEl>
                                          <p:spTgt spid="519"/>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519"/>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519"/>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521"/>
                                        </p:tgtEl>
                                        <p:attrNameLst>
                                          <p:attrName>style.visibility</p:attrName>
                                        </p:attrNameLst>
                                      </p:cBhvr>
                                      <p:to>
                                        <p:strVal val="visible"/>
                                      </p:to>
                                    </p:set>
                                    <p:anim calcmode="lin" valueType="num">
                                      <p:cBhvr>
                                        <p:cTn id="52" dur="500" fill="hold"/>
                                        <p:tgtEl>
                                          <p:spTgt spid="52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521"/>
                                        </p:tgtEl>
                                        <p:attrNameLst>
                                          <p:attrName>ppt_y</p:attrName>
                                        </p:attrNameLst>
                                      </p:cBhvr>
                                      <p:tavLst>
                                        <p:tav tm="0">
                                          <p:val>
                                            <p:strVal val="#ppt_y"/>
                                          </p:val>
                                        </p:tav>
                                        <p:tav tm="100000">
                                          <p:val>
                                            <p:strVal val="#ppt_y"/>
                                          </p:val>
                                        </p:tav>
                                      </p:tavLst>
                                    </p:anim>
                                    <p:anim calcmode="lin" valueType="num">
                                      <p:cBhvr>
                                        <p:cTn id="54" dur="500" fill="hold"/>
                                        <p:tgtEl>
                                          <p:spTgt spid="52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52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521"/>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523"/>
                                        </p:tgtEl>
                                        <p:attrNameLst>
                                          <p:attrName>style.visibility</p:attrName>
                                        </p:attrNameLst>
                                      </p:cBhvr>
                                      <p:to>
                                        <p:strVal val="visible"/>
                                      </p:to>
                                    </p:set>
                                    <p:anim calcmode="lin" valueType="num">
                                      <p:cBhvr>
                                        <p:cTn id="61" dur="500" fill="hold"/>
                                        <p:tgtEl>
                                          <p:spTgt spid="523"/>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523"/>
                                        </p:tgtEl>
                                        <p:attrNameLst>
                                          <p:attrName>ppt_y</p:attrName>
                                        </p:attrNameLst>
                                      </p:cBhvr>
                                      <p:tavLst>
                                        <p:tav tm="0">
                                          <p:val>
                                            <p:strVal val="#ppt_y"/>
                                          </p:val>
                                        </p:tav>
                                        <p:tav tm="100000">
                                          <p:val>
                                            <p:strVal val="#ppt_y"/>
                                          </p:val>
                                        </p:tav>
                                      </p:tavLst>
                                    </p:anim>
                                    <p:anim calcmode="lin" valueType="num">
                                      <p:cBhvr>
                                        <p:cTn id="63" dur="500" fill="hold"/>
                                        <p:tgtEl>
                                          <p:spTgt spid="523"/>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523"/>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5" grpId="0"/>
      <p:bldP spid="517" grpId="0"/>
      <p:bldP spid="519" grpId="0"/>
      <p:bldP spid="521" grpId="0"/>
      <p:bldP spid="523"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DATASET</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5790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Skin Cancer Lesion Types</a:t>
            </a:r>
            <a:endParaRPr dirty="0"/>
          </a:p>
        </p:txBody>
      </p:sp>
      <p:sp>
        <p:nvSpPr>
          <p:cNvPr id="673" name="Google Shape;673;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75" name="Google Shape;675;p44"/>
          <p:cNvSpPr txBox="1"/>
          <p:nvPr/>
        </p:nvSpPr>
        <p:spPr>
          <a:xfrm>
            <a:off x="913930" y="2781917"/>
            <a:ext cx="1410600" cy="4501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Benign Keratoses-Like Lesions</a:t>
            </a:r>
            <a:endParaRPr dirty="0">
              <a:latin typeface="Inria Sans"/>
              <a:ea typeface="Inria Sans"/>
              <a:cs typeface="Inria Sans"/>
              <a:sym typeface="Inria Sans"/>
            </a:endParaRPr>
          </a:p>
        </p:txBody>
      </p:sp>
      <p:sp>
        <p:nvSpPr>
          <p:cNvPr id="677" name="Google Shape;677;p44"/>
          <p:cNvSpPr txBox="1"/>
          <p:nvPr/>
        </p:nvSpPr>
        <p:spPr>
          <a:xfrm>
            <a:off x="2984752" y="2783301"/>
            <a:ext cx="1410600" cy="2398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Basal Cell Carcinoma</a:t>
            </a:r>
            <a:endParaRPr dirty="0">
              <a:latin typeface="Inria Sans"/>
              <a:ea typeface="Inria Sans"/>
              <a:cs typeface="Inria Sans"/>
              <a:sym typeface="Inria Sans"/>
            </a:endParaRPr>
          </a:p>
        </p:txBody>
      </p:sp>
      <p:sp>
        <p:nvSpPr>
          <p:cNvPr id="679" name="Google Shape;679;p44"/>
          <p:cNvSpPr txBox="1"/>
          <p:nvPr/>
        </p:nvSpPr>
        <p:spPr>
          <a:xfrm>
            <a:off x="5055574" y="2757994"/>
            <a:ext cx="1410600" cy="24901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Melanoma</a:t>
            </a:r>
            <a:endParaRPr dirty="0">
              <a:latin typeface="Inria Sans"/>
              <a:ea typeface="Inria Sans"/>
              <a:cs typeface="Inria Sans"/>
              <a:sym typeface="Inria Sans"/>
            </a:endParaRPr>
          </a:p>
        </p:txBody>
      </p:sp>
      <p:sp>
        <p:nvSpPr>
          <p:cNvPr id="681" name="Google Shape;681;p44"/>
          <p:cNvSpPr txBox="1"/>
          <p:nvPr/>
        </p:nvSpPr>
        <p:spPr>
          <a:xfrm>
            <a:off x="7126396" y="2781917"/>
            <a:ext cx="1410600" cy="27644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Vascular Lesions</a:t>
            </a:r>
            <a:endParaRPr dirty="0">
              <a:latin typeface="Inria Sans"/>
              <a:ea typeface="Inria Sans"/>
              <a:cs typeface="Inria Sans"/>
              <a:sym typeface="Inria Sans"/>
            </a:endParaRPr>
          </a:p>
        </p:txBody>
      </p:sp>
      <p:pic>
        <p:nvPicPr>
          <p:cNvPr id="3" name="Picture 2" descr="A pink and white background&#10;&#10;Description automatically generated">
            <a:extLst>
              <a:ext uri="{FF2B5EF4-FFF2-40B4-BE49-F238E27FC236}">
                <a16:creationId xmlns:a16="http://schemas.microsoft.com/office/drawing/2014/main" id="{532D2A63-2A78-4D1B-1BAC-B7F6DB37B479}"/>
              </a:ext>
            </a:extLst>
          </p:cNvPr>
          <p:cNvPicPr>
            <a:picLocks noChangeAspect="1"/>
          </p:cNvPicPr>
          <p:nvPr/>
        </p:nvPicPr>
        <p:blipFill>
          <a:blip r:embed="rId3"/>
          <a:stretch>
            <a:fillRect/>
          </a:stretch>
        </p:blipFill>
        <p:spPr>
          <a:xfrm>
            <a:off x="768330" y="1398524"/>
            <a:ext cx="1701800" cy="1193800"/>
          </a:xfrm>
          <a:prstGeom prst="ellipse">
            <a:avLst/>
          </a:prstGeom>
          <a:ln w="63500" cap="rnd">
            <a:solidFill>
              <a:srgbClr val="333333"/>
            </a:solidFill>
          </a:ln>
          <a:effectLst>
            <a:outerShdw blurRad="127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p:spPr>
      </p:pic>
      <p:pic>
        <p:nvPicPr>
          <p:cNvPr id="5" name="Picture 4" descr="A close up of a skin&#10;&#10;Description automatically generated">
            <a:extLst>
              <a:ext uri="{FF2B5EF4-FFF2-40B4-BE49-F238E27FC236}">
                <a16:creationId xmlns:a16="http://schemas.microsoft.com/office/drawing/2014/main" id="{F7CF88D2-2B17-5D7B-CE18-5F098A9981FA}"/>
              </a:ext>
            </a:extLst>
          </p:cNvPr>
          <p:cNvPicPr>
            <a:picLocks noChangeAspect="1"/>
          </p:cNvPicPr>
          <p:nvPr/>
        </p:nvPicPr>
        <p:blipFill>
          <a:blip r:embed="rId4"/>
          <a:stretch>
            <a:fillRect/>
          </a:stretch>
        </p:blipFill>
        <p:spPr>
          <a:xfrm>
            <a:off x="2839152" y="1398524"/>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close up of a red blister&#10;&#10;Description automatically generated">
            <a:extLst>
              <a:ext uri="{FF2B5EF4-FFF2-40B4-BE49-F238E27FC236}">
                <a16:creationId xmlns:a16="http://schemas.microsoft.com/office/drawing/2014/main" id="{B99050CF-15DE-E274-6F8A-8504CE9B0B00}"/>
              </a:ext>
            </a:extLst>
          </p:cNvPr>
          <p:cNvPicPr>
            <a:picLocks noChangeAspect="1"/>
          </p:cNvPicPr>
          <p:nvPr/>
        </p:nvPicPr>
        <p:blipFill>
          <a:blip r:embed="rId5"/>
          <a:stretch>
            <a:fillRect/>
          </a:stretch>
        </p:blipFill>
        <p:spPr>
          <a:xfrm>
            <a:off x="4909974" y="1377950"/>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urple dot on a person's skin&#10;&#10;Description automatically generated">
            <a:extLst>
              <a:ext uri="{FF2B5EF4-FFF2-40B4-BE49-F238E27FC236}">
                <a16:creationId xmlns:a16="http://schemas.microsoft.com/office/drawing/2014/main" id="{151905AF-C492-C332-0818-B744441FD9EA}"/>
              </a:ext>
            </a:extLst>
          </p:cNvPr>
          <p:cNvPicPr>
            <a:picLocks noChangeAspect="1"/>
          </p:cNvPicPr>
          <p:nvPr/>
        </p:nvPicPr>
        <p:blipFill>
          <a:blip r:embed="rId6"/>
          <a:stretch>
            <a:fillRect/>
          </a:stretch>
        </p:blipFill>
        <p:spPr>
          <a:xfrm>
            <a:off x="6980796" y="1398524"/>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pink and white cloud&#10;&#10;Description automatically generated">
            <a:extLst>
              <a:ext uri="{FF2B5EF4-FFF2-40B4-BE49-F238E27FC236}">
                <a16:creationId xmlns:a16="http://schemas.microsoft.com/office/drawing/2014/main" id="{A17DC34A-A944-D410-FF14-1D196351198B}"/>
              </a:ext>
            </a:extLst>
          </p:cNvPr>
          <p:cNvPicPr>
            <a:picLocks noChangeAspect="1"/>
          </p:cNvPicPr>
          <p:nvPr/>
        </p:nvPicPr>
        <p:blipFill>
          <a:blip r:embed="rId7"/>
          <a:stretch>
            <a:fillRect/>
          </a:stretch>
        </p:blipFill>
        <p:spPr>
          <a:xfrm>
            <a:off x="1840317" y="3236670"/>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close up of a skin&#10;&#10;Description automatically generated">
            <a:extLst>
              <a:ext uri="{FF2B5EF4-FFF2-40B4-BE49-F238E27FC236}">
                <a16:creationId xmlns:a16="http://schemas.microsoft.com/office/drawing/2014/main" id="{4BE70EBB-6EE2-62C1-6121-4DCA35CE086A}"/>
              </a:ext>
            </a:extLst>
          </p:cNvPr>
          <p:cNvPicPr>
            <a:picLocks noChangeAspect="1"/>
          </p:cNvPicPr>
          <p:nvPr/>
        </p:nvPicPr>
        <p:blipFill>
          <a:blip r:embed="rId8"/>
          <a:stretch>
            <a:fillRect/>
          </a:stretch>
        </p:blipFill>
        <p:spPr>
          <a:xfrm>
            <a:off x="4132580" y="3236670"/>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A close up of a skin&#10;&#10;Description automatically generated">
            <a:extLst>
              <a:ext uri="{FF2B5EF4-FFF2-40B4-BE49-F238E27FC236}">
                <a16:creationId xmlns:a16="http://schemas.microsoft.com/office/drawing/2014/main" id="{DEF39B57-9E7F-14FA-7871-9E1C5F3D14D1}"/>
              </a:ext>
            </a:extLst>
          </p:cNvPr>
          <p:cNvPicPr>
            <a:picLocks noChangeAspect="1"/>
          </p:cNvPicPr>
          <p:nvPr/>
        </p:nvPicPr>
        <p:blipFill>
          <a:blip r:embed="rId9"/>
          <a:stretch>
            <a:fillRect/>
          </a:stretch>
        </p:blipFill>
        <p:spPr>
          <a:xfrm>
            <a:off x="6699032" y="3252527"/>
            <a:ext cx="1701800" cy="1193800"/>
          </a:xfrm>
          <a:prstGeom prst="ellipse">
            <a:avLst/>
          </a:prstGeom>
          <a:ln w="63500" cap="rnd">
            <a:solidFill>
              <a:srgbClr val="333333"/>
            </a:solidFill>
          </a:ln>
          <a:effectLst>
            <a:outerShdw blurRad="127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Google Shape;675;p44">
            <a:extLst>
              <a:ext uri="{FF2B5EF4-FFF2-40B4-BE49-F238E27FC236}">
                <a16:creationId xmlns:a16="http://schemas.microsoft.com/office/drawing/2014/main" id="{E8DDEA71-38F3-8958-A6DA-C3F25C0AE38D}"/>
              </a:ext>
            </a:extLst>
          </p:cNvPr>
          <p:cNvSpPr txBox="1"/>
          <p:nvPr/>
        </p:nvSpPr>
        <p:spPr>
          <a:xfrm>
            <a:off x="6844632" y="4585800"/>
            <a:ext cx="1410600" cy="4501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Inria Sans"/>
                <a:ea typeface="Inria Sans"/>
                <a:cs typeface="Inria Sans"/>
                <a:sym typeface="Inria Sans"/>
              </a:rPr>
              <a:t>Melanocytic Nevi</a:t>
            </a:r>
            <a:endParaRPr lang="en-US" dirty="0">
              <a:latin typeface="Inria Sans"/>
              <a:ea typeface="Inria Sans"/>
              <a:cs typeface="Inria Sans"/>
              <a:sym typeface="Inria Sans"/>
            </a:endParaRPr>
          </a:p>
        </p:txBody>
      </p:sp>
      <p:sp>
        <p:nvSpPr>
          <p:cNvPr id="17" name="Google Shape;675;p44">
            <a:extLst>
              <a:ext uri="{FF2B5EF4-FFF2-40B4-BE49-F238E27FC236}">
                <a16:creationId xmlns:a16="http://schemas.microsoft.com/office/drawing/2014/main" id="{D0C647CA-E1C5-2E03-B898-AA3D8ECD2789}"/>
              </a:ext>
            </a:extLst>
          </p:cNvPr>
          <p:cNvSpPr txBox="1"/>
          <p:nvPr/>
        </p:nvSpPr>
        <p:spPr>
          <a:xfrm>
            <a:off x="1985917" y="4585801"/>
            <a:ext cx="1410600" cy="30624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Inria Sans"/>
                <a:ea typeface="Inria Sans"/>
                <a:cs typeface="Inria Sans"/>
                <a:sym typeface="Inria Sans"/>
              </a:rPr>
              <a:t>Dermatofibroma</a:t>
            </a:r>
            <a:endParaRPr lang="en-US" dirty="0">
              <a:latin typeface="Inria Sans"/>
              <a:ea typeface="Inria Sans"/>
              <a:cs typeface="Inria Sans"/>
              <a:sym typeface="Inria Sans"/>
            </a:endParaRPr>
          </a:p>
        </p:txBody>
      </p:sp>
      <p:sp>
        <p:nvSpPr>
          <p:cNvPr id="18" name="Google Shape;675;p44">
            <a:extLst>
              <a:ext uri="{FF2B5EF4-FFF2-40B4-BE49-F238E27FC236}">
                <a16:creationId xmlns:a16="http://schemas.microsoft.com/office/drawing/2014/main" id="{8C922268-622F-7DDF-3690-330F1A41ADE8}"/>
              </a:ext>
            </a:extLst>
          </p:cNvPr>
          <p:cNvSpPr txBox="1"/>
          <p:nvPr/>
        </p:nvSpPr>
        <p:spPr>
          <a:xfrm>
            <a:off x="4269674" y="4513830"/>
            <a:ext cx="1701800" cy="4501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Inria Sans"/>
                <a:ea typeface="Inria Sans"/>
                <a:cs typeface="Inria Sans"/>
                <a:sym typeface="Inria Sans"/>
              </a:rPr>
              <a:t>Actinic Keratoses &amp; Intraepithelial Carcinoma</a:t>
            </a:r>
            <a:endParaRPr dirty="0">
              <a:latin typeface="Inria Sans"/>
              <a:ea typeface="Inria Sans"/>
              <a:cs typeface="Inria Sans"/>
              <a:sym typeface="Inri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1000"/>
                                        <p:tgtEl>
                                          <p:spTgt spid="672"/>
                                        </p:tgtEl>
                                      </p:cBhvr>
                                    </p:animEffect>
                                    <p:anim calcmode="lin" valueType="num">
                                      <p:cBhvr>
                                        <p:cTn id="8" dur="1000" fill="hold"/>
                                        <p:tgtEl>
                                          <p:spTgt spid="672"/>
                                        </p:tgtEl>
                                        <p:attrNameLst>
                                          <p:attrName>ppt_x</p:attrName>
                                        </p:attrNameLst>
                                      </p:cBhvr>
                                      <p:tavLst>
                                        <p:tav tm="0">
                                          <p:val>
                                            <p:strVal val="#ppt_x"/>
                                          </p:val>
                                        </p:tav>
                                        <p:tav tm="100000">
                                          <p:val>
                                            <p:strVal val="#ppt_x"/>
                                          </p:val>
                                        </p:tav>
                                      </p:tavLst>
                                    </p:anim>
                                    <p:anim calcmode="lin" valueType="num">
                                      <p:cBhvr>
                                        <p:cTn id="9" dur="900" decel="100000" fill="hold"/>
                                        <p:tgtEl>
                                          <p:spTgt spid="67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900" decel="100000" fill="hold"/>
                                        <p:tgtEl>
                                          <p:spTgt spid="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900" decel="100000" fill="hold"/>
                                        <p:tgtEl>
                                          <p:spTgt spid="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900" decel="100000" fill="hold"/>
                                        <p:tgtEl>
                                          <p:spTgt spid="11"/>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900" decel="100000" fill="hold"/>
                                        <p:tgtEl>
                                          <p:spTgt spid="1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75"/>
                                        </p:tgtEl>
                                        <p:attrNameLst>
                                          <p:attrName>style.visibility</p:attrName>
                                        </p:attrNameLst>
                                      </p:cBhvr>
                                      <p:to>
                                        <p:strVal val="visible"/>
                                      </p:to>
                                    </p:set>
                                    <p:anim calcmode="lin" valueType="num">
                                      <p:cBhvr additive="base">
                                        <p:cTn id="57" dur="500" fill="hold"/>
                                        <p:tgtEl>
                                          <p:spTgt spid="675"/>
                                        </p:tgtEl>
                                        <p:attrNameLst>
                                          <p:attrName>ppt_x</p:attrName>
                                        </p:attrNameLst>
                                      </p:cBhvr>
                                      <p:tavLst>
                                        <p:tav tm="0">
                                          <p:val>
                                            <p:strVal val="#ppt_x"/>
                                          </p:val>
                                        </p:tav>
                                        <p:tav tm="100000">
                                          <p:val>
                                            <p:strVal val="#ppt_x"/>
                                          </p:val>
                                        </p:tav>
                                      </p:tavLst>
                                    </p:anim>
                                    <p:anim calcmode="lin" valueType="num">
                                      <p:cBhvr additive="base">
                                        <p:cTn id="58" dur="500" fill="hold"/>
                                        <p:tgtEl>
                                          <p:spTgt spid="67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77"/>
                                        </p:tgtEl>
                                        <p:attrNameLst>
                                          <p:attrName>style.visibility</p:attrName>
                                        </p:attrNameLst>
                                      </p:cBhvr>
                                      <p:to>
                                        <p:strVal val="visible"/>
                                      </p:to>
                                    </p:set>
                                    <p:anim calcmode="lin" valueType="num">
                                      <p:cBhvr additive="base">
                                        <p:cTn id="63" dur="500" fill="hold"/>
                                        <p:tgtEl>
                                          <p:spTgt spid="677"/>
                                        </p:tgtEl>
                                        <p:attrNameLst>
                                          <p:attrName>ppt_x</p:attrName>
                                        </p:attrNameLst>
                                      </p:cBhvr>
                                      <p:tavLst>
                                        <p:tav tm="0">
                                          <p:val>
                                            <p:strVal val="#ppt_x"/>
                                          </p:val>
                                        </p:tav>
                                        <p:tav tm="100000">
                                          <p:val>
                                            <p:strVal val="#ppt_x"/>
                                          </p:val>
                                        </p:tav>
                                      </p:tavLst>
                                    </p:anim>
                                    <p:anim calcmode="lin" valueType="num">
                                      <p:cBhvr additive="base">
                                        <p:cTn id="64" dur="500" fill="hold"/>
                                        <p:tgtEl>
                                          <p:spTgt spid="67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79"/>
                                        </p:tgtEl>
                                        <p:attrNameLst>
                                          <p:attrName>style.visibility</p:attrName>
                                        </p:attrNameLst>
                                      </p:cBhvr>
                                      <p:to>
                                        <p:strVal val="visible"/>
                                      </p:to>
                                    </p:set>
                                    <p:anim calcmode="lin" valueType="num">
                                      <p:cBhvr additive="base">
                                        <p:cTn id="69" dur="500" fill="hold"/>
                                        <p:tgtEl>
                                          <p:spTgt spid="679"/>
                                        </p:tgtEl>
                                        <p:attrNameLst>
                                          <p:attrName>ppt_x</p:attrName>
                                        </p:attrNameLst>
                                      </p:cBhvr>
                                      <p:tavLst>
                                        <p:tav tm="0">
                                          <p:val>
                                            <p:strVal val="#ppt_x"/>
                                          </p:val>
                                        </p:tav>
                                        <p:tav tm="100000">
                                          <p:val>
                                            <p:strVal val="#ppt_x"/>
                                          </p:val>
                                        </p:tav>
                                      </p:tavLst>
                                    </p:anim>
                                    <p:anim calcmode="lin" valueType="num">
                                      <p:cBhvr additive="base">
                                        <p:cTn id="70" dur="500" fill="hold"/>
                                        <p:tgtEl>
                                          <p:spTgt spid="67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81"/>
                                        </p:tgtEl>
                                        <p:attrNameLst>
                                          <p:attrName>style.visibility</p:attrName>
                                        </p:attrNameLst>
                                      </p:cBhvr>
                                      <p:to>
                                        <p:strVal val="visible"/>
                                      </p:to>
                                    </p:set>
                                    <p:anim calcmode="lin" valueType="num">
                                      <p:cBhvr additive="base">
                                        <p:cTn id="75" dur="500" fill="hold"/>
                                        <p:tgtEl>
                                          <p:spTgt spid="681"/>
                                        </p:tgtEl>
                                        <p:attrNameLst>
                                          <p:attrName>ppt_x</p:attrName>
                                        </p:attrNameLst>
                                      </p:cBhvr>
                                      <p:tavLst>
                                        <p:tav tm="0">
                                          <p:val>
                                            <p:strVal val="#ppt_x"/>
                                          </p:val>
                                        </p:tav>
                                        <p:tav tm="100000">
                                          <p:val>
                                            <p:strVal val="#ppt_x"/>
                                          </p:val>
                                        </p:tav>
                                      </p:tavLst>
                                    </p:anim>
                                    <p:anim calcmode="lin" valueType="num">
                                      <p:cBhvr additive="base">
                                        <p:cTn id="76" dur="500" fill="hold"/>
                                        <p:tgtEl>
                                          <p:spTgt spid="68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ppt_x"/>
                                          </p:val>
                                        </p:tav>
                                        <p:tav tm="100000">
                                          <p:val>
                                            <p:strVal val="#ppt_x"/>
                                          </p:val>
                                        </p:tav>
                                      </p:tavLst>
                                    </p:anim>
                                    <p:anim calcmode="lin" valueType="num">
                                      <p:cBhvr additive="base">
                                        <p:cTn id="8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ppt_x"/>
                                          </p:val>
                                        </p:tav>
                                        <p:tav tm="100000">
                                          <p:val>
                                            <p:strVal val="#ppt_x"/>
                                          </p:val>
                                        </p:tav>
                                      </p:tavLst>
                                    </p:anim>
                                    <p:anim calcmode="lin" valueType="num">
                                      <p:cBhvr additive="base">
                                        <p:cTn id="8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additive="base">
                                        <p:cTn id="93" dur="500" fill="hold"/>
                                        <p:tgtEl>
                                          <p:spTgt spid="16"/>
                                        </p:tgtEl>
                                        <p:attrNameLst>
                                          <p:attrName>ppt_x</p:attrName>
                                        </p:attrNameLst>
                                      </p:cBhvr>
                                      <p:tavLst>
                                        <p:tav tm="0">
                                          <p:val>
                                            <p:strVal val="#ppt_x"/>
                                          </p:val>
                                        </p:tav>
                                        <p:tav tm="100000">
                                          <p:val>
                                            <p:strVal val="#ppt_x"/>
                                          </p:val>
                                        </p:tav>
                                      </p:tavLst>
                                    </p:anim>
                                    <p:anim calcmode="lin" valueType="num">
                                      <p:cBhvr additive="base">
                                        <p:cTn id="9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0"/>
      <p:bldP spid="675" grpId="0"/>
      <p:bldP spid="677" grpId="0"/>
      <p:bldP spid="679" grpId="0"/>
      <p:bldP spid="681"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99849"/>
              </a:schemeClr>
            </a:gs>
            <a:gs pos="0">
              <a:schemeClr val="accent3"/>
            </a:gs>
            <a:gs pos="5000">
              <a:schemeClr val="accent2"/>
            </a:gs>
            <a:gs pos="16000">
              <a:schemeClr val="accent1"/>
            </a:gs>
          </a:gsLst>
          <a:lin ang="5400000" scaled="0"/>
        </a:gradFill>
        <a:effectLst/>
      </p:bgPr>
    </p:bg>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405920" y="846362"/>
            <a:ext cx="6728400" cy="3513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HAM10000 METADATA</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12" name="Table 11">
            <a:extLst>
              <a:ext uri="{FF2B5EF4-FFF2-40B4-BE49-F238E27FC236}">
                <a16:creationId xmlns:a16="http://schemas.microsoft.com/office/drawing/2014/main" id="{2D92E1BB-256B-DAA8-977D-62C1F1BC602A}"/>
              </a:ext>
            </a:extLst>
          </p:cNvPr>
          <p:cNvGraphicFramePr>
            <a:graphicFrameLocks noGrp="1"/>
          </p:cNvGraphicFramePr>
          <p:nvPr>
            <p:extLst>
              <p:ext uri="{D42A27DB-BD31-4B8C-83A1-F6EECF244321}">
                <p14:modId xmlns:p14="http://schemas.microsoft.com/office/powerpoint/2010/main" val="3839121579"/>
              </p:ext>
            </p:extLst>
          </p:nvPr>
        </p:nvGraphicFramePr>
        <p:xfrm>
          <a:off x="1447799" y="1313617"/>
          <a:ext cx="6644642" cy="3594245"/>
        </p:xfrm>
        <a:graphic>
          <a:graphicData uri="http://schemas.openxmlformats.org/drawingml/2006/table">
            <a:tbl>
              <a:tblPr>
                <a:tableStyleId>{36634121-AA58-40D7-B5DF-F7332D9DA69D}</a:tableStyleId>
              </a:tblPr>
              <a:tblGrid>
                <a:gridCol w="472441">
                  <a:extLst>
                    <a:ext uri="{9D8B030D-6E8A-4147-A177-3AD203B41FA5}">
                      <a16:colId xmlns:a16="http://schemas.microsoft.com/office/drawing/2014/main" val="1259525743"/>
                    </a:ext>
                  </a:extLst>
                </a:gridCol>
                <a:gridCol w="985810">
                  <a:extLst>
                    <a:ext uri="{9D8B030D-6E8A-4147-A177-3AD203B41FA5}">
                      <a16:colId xmlns:a16="http://schemas.microsoft.com/office/drawing/2014/main" val="1067502217"/>
                    </a:ext>
                  </a:extLst>
                </a:gridCol>
                <a:gridCol w="1000232">
                  <a:extLst>
                    <a:ext uri="{9D8B030D-6E8A-4147-A177-3AD203B41FA5}">
                      <a16:colId xmlns:a16="http://schemas.microsoft.com/office/drawing/2014/main" val="1015026740"/>
                    </a:ext>
                  </a:extLst>
                </a:gridCol>
                <a:gridCol w="444548">
                  <a:extLst>
                    <a:ext uri="{9D8B030D-6E8A-4147-A177-3AD203B41FA5}">
                      <a16:colId xmlns:a16="http://schemas.microsoft.com/office/drawing/2014/main" val="4139086990"/>
                    </a:ext>
                  </a:extLst>
                </a:gridCol>
                <a:gridCol w="717338">
                  <a:extLst>
                    <a:ext uri="{9D8B030D-6E8A-4147-A177-3AD203B41FA5}">
                      <a16:colId xmlns:a16="http://schemas.microsoft.com/office/drawing/2014/main" val="408231359"/>
                    </a:ext>
                  </a:extLst>
                </a:gridCol>
                <a:gridCol w="281072">
                  <a:extLst>
                    <a:ext uri="{9D8B030D-6E8A-4147-A177-3AD203B41FA5}">
                      <a16:colId xmlns:a16="http://schemas.microsoft.com/office/drawing/2014/main" val="1023211159"/>
                    </a:ext>
                  </a:extLst>
                </a:gridCol>
                <a:gridCol w="581082">
                  <a:extLst>
                    <a:ext uri="{9D8B030D-6E8A-4147-A177-3AD203B41FA5}">
                      <a16:colId xmlns:a16="http://schemas.microsoft.com/office/drawing/2014/main" val="146993605"/>
                    </a:ext>
                  </a:extLst>
                </a:gridCol>
                <a:gridCol w="1121473">
                  <a:extLst>
                    <a:ext uri="{9D8B030D-6E8A-4147-A177-3AD203B41FA5}">
                      <a16:colId xmlns:a16="http://schemas.microsoft.com/office/drawing/2014/main" val="3961184371"/>
                    </a:ext>
                  </a:extLst>
                </a:gridCol>
                <a:gridCol w="1040646">
                  <a:extLst>
                    <a:ext uri="{9D8B030D-6E8A-4147-A177-3AD203B41FA5}">
                      <a16:colId xmlns:a16="http://schemas.microsoft.com/office/drawing/2014/main" val="1908516428"/>
                    </a:ext>
                  </a:extLst>
                </a:gridCol>
              </a:tblGrid>
              <a:tr h="175190">
                <a:tc>
                  <a:txBody>
                    <a:bodyPr/>
                    <a:lstStyle/>
                    <a:p>
                      <a:pPr algn="l" fontAlgn="b"/>
                      <a:r>
                        <a:rPr lang="en-US" sz="1100" b="0" i="0" u="none" strike="noStrike" dirty="0">
                          <a:solidFill>
                            <a:schemeClr val="tx1"/>
                          </a:solidFill>
                          <a:effectLst/>
                          <a:latin typeface="Aptos Narrow" panose="020B0004020202020204" pitchFamily="34" charset="0"/>
                        </a:rPr>
                        <a:t>Index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err="1">
                          <a:solidFill>
                            <a:schemeClr val="tx1"/>
                          </a:solidFill>
                          <a:effectLst/>
                        </a:rPr>
                        <a:t>lesion_id</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err="1">
                          <a:solidFill>
                            <a:schemeClr val="tx1"/>
                          </a:solidFill>
                          <a:effectLst/>
                        </a:rPr>
                        <a:t>image_id</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a:solidFill>
                            <a:schemeClr val="tx1"/>
                          </a:solidFill>
                          <a:effectLst/>
                        </a:rPr>
                        <a:t>dx</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err="1">
                          <a:solidFill>
                            <a:schemeClr val="tx1"/>
                          </a:solidFill>
                          <a:effectLst/>
                        </a:rPr>
                        <a:t>dx_type</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a:solidFill>
                            <a:schemeClr val="tx1"/>
                          </a:solidFill>
                          <a:effectLst/>
                        </a:rPr>
                        <a:t>age</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a:solidFill>
                            <a:schemeClr val="tx1"/>
                          </a:solidFill>
                          <a:effectLst/>
                        </a:rPr>
                        <a:t>sex</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a:solidFill>
                            <a:schemeClr val="tx1"/>
                          </a:solidFill>
                          <a:effectLst/>
                        </a:rPr>
                        <a:t>localization</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l" fontAlgn="b"/>
                      <a:r>
                        <a:rPr lang="en-US" sz="1100" u="none" strike="noStrike" dirty="0">
                          <a:solidFill>
                            <a:schemeClr val="tx1"/>
                          </a:solidFill>
                          <a:effectLst/>
                        </a:rPr>
                        <a:t>dataset</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495966865"/>
                  </a:ext>
                </a:extLst>
              </a:tr>
              <a:tr h="341708">
                <a:tc>
                  <a:txBody>
                    <a:bodyPr/>
                    <a:lstStyle/>
                    <a:p>
                      <a:pPr algn="r" fontAlgn="b"/>
                      <a:r>
                        <a:rPr lang="en-US" sz="1100" u="none" strike="noStrike">
                          <a:solidFill>
                            <a:schemeClr val="tx1"/>
                          </a:solidFill>
                          <a:effectLst/>
                        </a:rPr>
                        <a:t>1878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HAM_0000392</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ISIC_0034275</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mel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70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trunk</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solidFill>
                            <a:schemeClr val="tx1"/>
                          </a:solidFill>
                          <a:effectLst/>
                        </a:rPr>
                        <a:t>vidir_modern</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759156"/>
                  </a:ext>
                </a:extLst>
              </a:tr>
              <a:tr h="341708">
                <a:tc>
                  <a:txBody>
                    <a:bodyPr/>
                    <a:lstStyle/>
                    <a:p>
                      <a:pPr algn="r" fontAlgn="b"/>
                      <a:r>
                        <a:rPr lang="en-US" sz="1100" u="none" strike="noStrike">
                          <a:solidFill>
                            <a:schemeClr val="tx1"/>
                          </a:solidFill>
                          <a:effectLst/>
                        </a:rPr>
                        <a:t>5376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 0005796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ISIC_0030078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nv</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follow_up</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solidFill>
                            <a:schemeClr val="tx1"/>
                          </a:solidFill>
                          <a:effectLst/>
                        </a:rPr>
                        <a:t>50</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female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upper extremity</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solidFill>
                            <a:schemeClr val="tx1"/>
                          </a:solidFill>
                          <a:effectLst/>
                        </a:rPr>
                        <a:t>vidir molemax</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191850"/>
                  </a:ext>
                </a:extLst>
              </a:tr>
              <a:tr h="341708">
                <a:tc>
                  <a:txBody>
                    <a:bodyPr/>
                    <a:lstStyle/>
                    <a:p>
                      <a:pPr algn="r" fontAlgn="b"/>
                      <a:r>
                        <a:rPr lang="en-US" sz="1100" u="none" strike="noStrike">
                          <a:solidFill>
                            <a:schemeClr val="tx1"/>
                          </a:solidFill>
                          <a:effectLst/>
                        </a:rPr>
                        <a:t>2744</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HAM_0003680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ISIC_0024403</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bcc</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65</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back</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rosendahl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417072"/>
                  </a:ext>
                </a:extLst>
              </a:tr>
              <a:tr h="341708">
                <a:tc>
                  <a:txBody>
                    <a:bodyPr/>
                    <a:lstStyle/>
                    <a:p>
                      <a:pPr algn="r" fontAlgn="b"/>
                      <a:r>
                        <a:rPr lang="en-US" sz="1100" u="none" strike="noStrike">
                          <a:solidFill>
                            <a:schemeClr val="tx1"/>
                          </a:solidFill>
                          <a:effectLst/>
                        </a:rPr>
                        <a:t>9988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HAM_0001036</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ISIC_0027588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akiec</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50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female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solidFill>
                            <a:schemeClr val="tx1"/>
                          </a:solidFill>
                          <a:effectLst/>
                        </a:rPr>
                        <a:t>face</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rosendahl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998143"/>
                  </a:ext>
                </a:extLst>
              </a:tr>
              <a:tr h="341708">
                <a:tc>
                  <a:txBody>
                    <a:bodyPr/>
                    <a:lstStyle/>
                    <a:p>
                      <a:pPr algn="r" fontAlgn="b"/>
                      <a:r>
                        <a:rPr lang="en-US" sz="1100" u="none" strike="noStrike">
                          <a:solidFill>
                            <a:schemeClr val="tx1"/>
                          </a:solidFill>
                          <a:effectLst/>
                        </a:rPr>
                        <a:t>3063</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HAM-0002753</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ISIC_0026641</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nv</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follow_up</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55</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lower extremity</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vidir_molemax</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294145"/>
                  </a:ext>
                </a:extLst>
              </a:tr>
              <a:tr h="341708">
                <a:tc>
                  <a:txBody>
                    <a:bodyPr/>
                    <a:lstStyle/>
                    <a:p>
                      <a:pPr algn="r" fontAlgn="b"/>
                      <a:r>
                        <a:rPr lang="en-US" sz="1100" u="none" strike="noStrike">
                          <a:solidFill>
                            <a:schemeClr val="tx1"/>
                          </a:solidFill>
                          <a:effectLst/>
                        </a:rPr>
                        <a:t>402</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HAM_0001896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ISIC_0030203</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bkl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50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back</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rosendahl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920120"/>
                  </a:ext>
                </a:extLst>
              </a:tr>
              <a:tr h="341708">
                <a:tc>
                  <a:txBody>
                    <a:bodyPr/>
                    <a:lstStyle/>
                    <a:p>
                      <a:pPr algn="r" fontAlgn="b"/>
                      <a:r>
                        <a:rPr lang="en-US" sz="1100" u="none" strike="noStrike">
                          <a:solidFill>
                            <a:schemeClr val="tx1"/>
                          </a:solidFill>
                          <a:effectLst/>
                        </a:rPr>
                        <a:t>5727</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HAM_0007062</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ISIC_0029116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nv</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follow_up</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50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female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trunk</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vidir_molemax</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901254"/>
                  </a:ext>
                </a:extLst>
              </a:tr>
              <a:tr h="341708">
                <a:tc>
                  <a:txBody>
                    <a:bodyPr/>
                    <a:lstStyle/>
                    <a:p>
                      <a:pPr algn="r" fontAlgn="b"/>
                      <a:r>
                        <a:rPr lang="en-US" sz="1100" u="none" strike="noStrike">
                          <a:solidFill>
                            <a:schemeClr val="tx1"/>
                          </a:solidFill>
                          <a:effectLst/>
                        </a:rPr>
                        <a:t>7091</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HAM_0005213</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ISIC_0033998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nv</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30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female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chest</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vidir_modern</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551066"/>
                  </a:ext>
                </a:extLst>
              </a:tr>
              <a:tr h="341708">
                <a:tc>
                  <a:txBody>
                    <a:bodyPr/>
                    <a:lstStyle/>
                    <a:p>
                      <a:pPr algn="r" fontAlgn="b"/>
                      <a:r>
                        <a:rPr lang="en-US" sz="1100" u="none" strike="noStrike">
                          <a:solidFill>
                            <a:schemeClr val="tx1"/>
                          </a:solidFill>
                          <a:effectLst/>
                        </a:rPr>
                        <a:t>9186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 0005008</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ISIC_0030919</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nv</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60</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lower extremity</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rosendahl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536679"/>
                  </a:ext>
                </a:extLst>
              </a:tr>
              <a:tr h="341708">
                <a:tc>
                  <a:txBody>
                    <a:bodyPr/>
                    <a:lstStyle/>
                    <a:p>
                      <a:pPr algn="r" fontAlgn="b"/>
                      <a:r>
                        <a:rPr lang="en-US" sz="1100" u="none" strike="noStrike">
                          <a:solidFill>
                            <a:schemeClr val="tx1"/>
                          </a:solidFill>
                          <a:effectLst/>
                        </a:rPr>
                        <a:t>51</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HAM 0007125</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ISIC_0025016</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bkl</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histo</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solidFill>
                            <a:schemeClr val="tx1"/>
                          </a:solidFill>
                          <a:effectLst/>
                        </a:rPr>
                        <a:t>75</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male</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solidFill>
                            <a:schemeClr val="tx1"/>
                          </a:solidFill>
                          <a:effectLst/>
                        </a:rPr>
                        <a:t>back</a:t>
                      </a:r>
                      <a:endParaRPr lang="en-US" sz="1100" b="0" i="0" u="none" strike="noStrike">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err="1">
                          <a:solidFill>
                            <a:schemeClr val="tx1"/>
                          </a:solidFill>
                          <a:effectLst/>
                        </a:rPr>
                        <a:t>vidir_modern</a:t>
                      </a:r>
                      <a:endParaRPr lang="en-US" sz="1100" b="0"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8092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VISUAL DATA INSIGHTS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7278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8000">
              <a:schemeClr val="accent3"/>
            </a:gs>
            <a:gs pos="31000">
              <a:schemeClr val="accent2"/>
            </a:gs>
            <a:gs pos="100000">
              <a:schemeClr val="accent1"/>
            </a:gs>
          </a:gsLst>
          <a:lin ang="5400000" scaled="0"/>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A9631-7A07-065F-1AC6-83FA434144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CFDC4A63-BA65-4D19-A546-1F1420FEA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1" t="6644" r="1382" b="5959"/>
          <a:stretch/>
        </p:blipFill>
        <p:spPr bwMode="auto">
          <a:xfrm>
            <a:off x="1173589" y="1499616"/>
            <a:ext cx="6803136" cy="2916936"/>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grpSp>
        <p:nvGrpSpPr>
          <p:cNvPr id="4" name="Google Shape;1305;p48">
            <a:extLst>
              <a:ext uri="{FF2B5EF4-FFF2-40B4-BE49-F238E27FC236}">
                <a16:creationId xmlns:a16="http://schemas.microsoft.com/office/drawing/2014/main" id="{F831E140-0817-9EF5-DB67-58D72F6BE178}"/>
              </a:ext>
            </a:extLst>
          </p:cNvPr>
          <p:cNvGrpSpPr/>
          <p:nvPr/>
        </p:nvGrpSpPr>
        <p:grpSpPr>
          <a:xfrm rot="10800000">
            <a:off x="4341647" y="139050"/>
            <a:ext cx="460705" cy="491455"/>
            <a:chOff x="9901824" y="937343"/>
            <a:chExt cx="744273" cy="793950"/>
          </a:xfrm>
        </p:grpSpPr>
        <p:grpSp>
          <p:nvGrpSpPr>
            <p:cNvPr id="5" name="Google Shape;1306;p48">
              <a:extLst>
                <a:ext uri="{FF2B5EF4-FFF2-40B4-BE49-F238E27FC236}">
                  <a16:creationId xmlns:a16="http://schemas.microsoft.com/office/drawing/2014/main" id="{3E91F235-E942-83E4-1CC6-9F52173D8051}"/>
                </a:ext>
              </a:extLst>
            </p:cNvPr>
            <p:cNvGrpSpPr/>
            <p:nvPr/>
          </p:nvGrpSpPr>
          <p:grpSpPr>
            <a:xfrm>
              <a:off x="9901824" y="937343"/>
              <a:ext cx="744273" cy="793950"/>
              <a:chOff x="9901824" y="937343"/>
              <a:chExt cx="744273" cy="793950"/>
            </a:xfrm>
          </p:grpSpPr>
          <p:sp>
            <p:nvSpPr>
              <p:cNvPr id="12" name="Google Shape;1307;p48">
                <a:extLst>
                  <a:ext uri="{FF2B5EF4-FFF2-40B4-BE49-F238E27FC236}">
                    <a16:creationId xmlns:a16="http://schemas.microsoft.com/office/drawing/2014/main" id="{BC4D532A-772D-EF97-380B-670E59BCFD27}"/>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08;p48">
                <a:extLst>
                  <a:ext uri="{FF2B5EF4-FFF2-40B4-BE49-F238E27FC236}">
                    <a16:creationId xmlns:a16="http://schemas.microsoft.com/office/drawing/2014/main" id="{63595B66-DA49-DB58-038B-9DB23A7F07B4}"/>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09;p48">
                <a:extLst>
                  <a:ext uri="{FF2B5EF4-FFF2-40B4-BE49-F238E27FC236}">
                    <a16:creationId xmlns:a16="http://schemas.microsoft.com/office/drawing/2014/main" id="{3133C5AA-C522-EA6D-0932-39FE05F8F70E}"/>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10;p48">
                <a:extLst>
                  <a:ext uri="{FF2B5EF4-FFF2-40B4-BE49-F238E27FC236}">
                    <a16:creationId xmlns:a16="http://schemas.microsoft.com/office/drawing/2014/main" id="{2D374542-5BDE-2A15-0775-F834F61D8D61}"/>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11;p48">
                <a:extLst>
                  <a:ext uri="{FF2B5EF4-FFF2-40B4-BE49-F238E27FC236}">
                    <a16:creationId xmlns:a16="http://schemas.microsoft.com/office/drawing/2014/main" id="{D41E6E7F-F7C4-A732-7C61-6263FB86F57A}"/>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12;p48">
                <a:extLst>
                  <a:ext uri="{FF2B5EF4-FFF2-40B4-BE49-F238E27FC236}">
                    <a16:creationId xmlns:a16="http://schemas.microsoft.com/office/drawing/2014/main" id="{BE4DFA4C-D736-811E-28D7-B011A2EF12DE}"/>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13;p48">
                <a:extLst>
                  <a:ext uri="{FF2B5EF4-FFF2-40B4-BE49-F238E27FC236}">
                    <a16:creationId xmlns:a16="http://schemas.microsoft.com/office/drawing/2014/main" id="{1537FE43-1987-3C81-F028-2EC753C678DB}"/>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14;p48">
                <a:extLst>
                  <a:ext uri="{FF2B5EF4-FFF2-40B4-BE49-F238E27FC236}">
                    <a16:creationId xmlns:a16="http://schemas.microsoft.com/office/drawing/2014/main" id="{81D0F130-A557-F6ED-8F0D-519C8489A9D0}"/>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15;p48">
                <a:extLst>
                  <a:ext uri="{FF2B5EF4-FFF2-40B4-BE49-F238E27FC236}">
                    <a16:creationId xmlns:a16="http://schemas.microsoft.com/office/drawing/2014/main" id="{E73493E0-4CB7-16D1-581D-391123CB96BC}"/>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16;p48">
                <a:extLst>
                  <a:ext uri="{FF2B5EF4-FFF2-40B4-BE49-F238E27FC236}">
                    <a16:creationId xmlns:a16="http://schemas.microsoft.com/office/drawing/2014/main" id="{EAF3BE07-FA05-C74B-3241-AD4487470AD2}"/>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6" name="Google Shape;1317;p48">
              <a:extLst>
                <a:ext uri="{FF2B5EF4-FFF2-40B4-BE49-F238E27FC236}">
                  <a16:creationId xmlns:a16="http://schemas.microsoft.com/office/drawing/2014/main" id="{C4CA38BA-5FA3-E8D9-9FDC-B510025FC585}"/>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318;p48">
              <a:extLst>
                <a:ext uri="{FF2B5EF4-FFF2-40B4-BE49-F238E27FC236}">
                  <a16:creationId xmlns:a16="http://schemas.microsoft.com/office/drawing/2014/main" id="{C209BC46-004D-31E0-AD71-598E160F3270}"/>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319;p48">
              <a:extLst>
                <a:ext uri="{FF2B5EF4-FFF2-40B4-BE49-F238E27FC236}">
                  <a16:creationId xmlns:a16="http://schemas.microsoft.com/office/drawing/2014/main" id="{9173ADC6-4A01-363E-EB8A-0E052A53B407}"/>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20;p48">
              <a:extLst>
                <a:ext uri="{FF2B5EF4-FFF2-40B4-BE49-F238E27FC236}">
                  <a16:creationId xmlns:a16="http://schemas.microsoft.com/office/drawing/2014/main" id="{7BD6FA27-7D36-783D-386E-C072EC4DA21E}"/>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21;p48">
              <a:extLst>
                <a:ext uri="{FF2B5EF4-FFF2-40B4-BE49-F238E27FC236}">
                  <a16:creationId xmlns:a16="http://schemas.microsoft.com/office/drawing/2014/main" id="{5F1240ED-6295-5587-FB03-1C019ED9479B}"/>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22;p48">
              <a:extLst>
                <a:ext uri="{FF2B5EF4-FFF2-40B4-BE49-F238E27FC236}">
                  <a16:creationId xmlns:a16="http://schemas.microsoft.com/office/drawing/2014/main" id="{4A411F9F-A17A-E8B1-1A13-068BA1DDA750}"/>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2" name="TextBox 21">
            <a:extLst>
              <a:ext uri="{FF2B5EF4-FFF2-40B4-BE49-F238E27FC236}">
                <a16:creationId xmlns:a16="http://schemas.microsoft.com/office/drawing/2014/main" id="{ECA6ABDE-2217-206E-F486-9C72B9CB50E8}"/>
              </a:ext>
            </a:extLst>
          </p:cNvPr>
          <p:cNvSpPr txBox="1"/>
          <p:nvPr/>
        </p:nvSpPr>
        <p:spPr>
          <a:xfrm>
            <a:off x="589581" y="816652"/>
            <a:ext cx="7996774" cy="584775"/>
          </a:xfrm>
          <a:prstGeom prst="rect">
            <a:avLst/>
          </a:prstGeom>
          <a:noFill/>
        </p:spPr>
        <p:txBody>
          <a:bodyPr wrap="square" rtlCol="0">
            <a:spAutoFit/>
          </a:bodyPr>
          <a:lstStyle/>
          <a:p>
            <a:pPr algn="ctr"/>
            <a:r>
              <a:rPr lang="en-US" sz="3200" dirty="0">
                <a:solidFill>
                  <a:schemeClr val="tx1"/>
                </a:solidFill>
                <a:latin typeface="Calibri" panose="020F0502020204030204" pitchFamily="34" charset="0"/>
                <a:cs typeface="Calibri" panose="020F0502020204030204" pitchFamily="34" charset="0"/>
              </a:rPr>
              <a:t>Distribution of Age over image count</a:t>
            </a:r>
          </a:p>
        </p:txBody>
      </p:sp>
      <p:sp>
        <p:nvSpPr>
          <p:cNvPr id="23" name="TextBox 22">
            <a:extLst>
              <a:ext uri="{FF2B5EF4-FFF2-40B4-BE49-F238E27FC236}">
                <a16:creationId xmlns:a16="http://schemas.microsoft.com/office/drawing/2014/main" id="{FF94D917-E12D-E95E-0976-CE5C2EF09F4F}"/>
              </a:ext>
            </a:extLst>
          </p:cNvPr>
          <p:cNvSpPr txBox="1"/>
          <p:nvPr/>
        </p:nvSpPr>
        <p:spPr>
          <a:xfrm>
            <a:off x="3696976" y="4594673"/>
            <a:ext cx="2148840" cy="400110"/>
          </a:xfrm>
          <a:prstGeom prst="rect">
            <a:avLst/>
          </a:prstGeom>
          <a:noFill/>
        </p:spPr>
        <p:txBody>
          <a:bodyPr wrap="square" rtlCol="0">
            <a:spAutoFit/>
          </a:bodyPr>
          <a:lstStyle/>
          <a:p>
            <a:pPr algn="ctr"/>
            <a:r>
              <a:rPr lang="en-US" sz="2000" dirty="0">
                <a:solidFill>
                  <a:schemeClr val="tx1"/>
                </a:solidFill>
                <a:latin typeface="Calibri" panose="020F0502020204030204" pitchFamily="34" charset="0"/>
                <a:cs typeface="Calibri" panose="020F0502020204030204" pitchFamily="34" charset="0"/>
              </a:rPr>
              <a:t>AGE</a:t>
            </a:r>
          </a:p>
        </p:txBody>
      </p:sp>
      <p:sp>
        <p:nvSpPr>
          <p:cNvPr id="24" name="TextBox 23">
            <a:extLst>
              <a:ext uri="{FF2B5EF4-FFF2-40B4-BE49-F238E27FC236}">
                <a16:creationId xmlns:a16="http://schemas.microsoft.com/office/drawing/2014/main" id="{7600F721-7B1B-1008-96FB-3E325070C82F}"/>
              </a:ext>
            </a:extLst>
          </p:cNvPr>
          <p:cNvSpPr txBox="1"/>
          <p:nvPr/>
        </p:nvSpPr>
        <p:spPr>
          <a:xfrm rot="16200000">
            <a:off x="292609" y="2773418"/>
            <a:ext cx="963277" cy="369332"/>
          </a:xfrm>
          <a:prstGeom prst="rect">
            <a:avLst/>
          </a:prstGeom>
          <a:noFill/>
        </p:spPr>
        <p:txBody>
          <a:bodyPr wrap="square" rtlCol="0">
            <a:spAutoFit/>
          </a:bodyPr>
          <a:lstStyle/>
          <a:p>
            <a:pPr algn="ctr"/>
            <a:r>
              <a:rPr lang="en-US" sz="1800" dirty="0">
                <a:solidFill>
                  <a:schemeClr val="tx1"/>
                </a:solidFill>
                <a:latin typeface="Calibri" panose="020F0502020204030204" pitchFamily="34" charset="0"/>
                <a:cs typeface="Calibri" panose="020F0502020204030204" pitchFamily="34" charset="0"/>
              </a:rPr>
              <a:t>COUNT</a:t>
            </a:r>
          </a:p>
        </p:txBody>
      </p:sp>
    </p:spTree>
    <p:extLst>
      <p:ext uri="{BB962C8B-B14F-4D97-AF65-F5344CB8AC3E}">
        <p14:creationId xmlns:p14="http://schemas.microsoft.com/office/powerpoint/2010/main" val="12917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3"/>
          <p:cNvSpPr txBox="1">
            <a:spLocks noGrp="1"/>
          </p:cNvSpPr>
          <p:nvPr>
            <p:ph type="title"/>
          </p:nvPr>
        </p:nvSpPr>
        <p:spPr>
          <a:xfrm>
            <a:off x="1207800" y="864855"/>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THE HAM10000 IMAGE DISTRIBUTION</a:t>
            </a:r>
            <a:endParaRPr dirty="0"/>
          </a:p>
        </p:txBody>
      </p:sp>
      <p:sp>
        <p:nvSpPr>
          <p:cNvPr id="647" name="Google Shape;647;p43"/>
          <p:cNvSpPr txBox="1">
            <a:spLocks noGrp="1"/>
          </p:cNvSpPr>
          <p:nvPr>
            <p:ph type="sldNum" idx="12"/>
          </p:nvPr>
        </p:nvSpPr>
        <p:spPr>
          <a:xfrm>
            <a:off x="862188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648" name="Google Shape;648;p43"/>
          <p:cNvGrpSpPr/>
          <p:nvPr/>
        </p:nvGrpSpPr>
        <p:grpSpPr>
          <a:xfrm>
            <a:off x="2058234" y="1390010"/>
            <a:ext cx="3608219" cy="3116682"/>
            <a:chOff x="3778727" y="4485026"/>
            <a:chExt cx="720160" cy="622055"/>
          </a:xfrm>
        </p:grpSpPr>
        <p:sp>
          <p:nvSpPr>
            <p:cNvPr id="649" name="Google Shape;649;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accent2">
                      <a:lumMod val="75000"/>
                    </a:schemeClr>
                  </a:solidFill>
                  <a:latin typeface="Inria Sans"/>
                  <a:ea typeface="Inria Sans"/>
                  <a:cs typeface="Inria Sans"/>
                  <a:sym typeface="Inria Sans"/>
                </a:rPr>
                <a:t>ACTINIC KERATOSES</a:t>
              </a:r>
              <a:endParaRPr sz="1200" b="1" i="0" u="none" strike="noStrike" cap="none" dirty="0">
                <a:solidFill>
                  <a:schemeClr val="accent2">
                    <a:lumMod val="75000"/>
                  </a:schemeClr>
                </a:solidFill>
                <a:latin typeface="Inria Sans"/>
                <a:ea typeface="Inria Sans"/>
                <a:cs typeface="Inria Sans"/>
                <a:sym typeface="Inria Sans"/>
              </a:endParaRPr>
            </a:p>
          </p:txBody>
        </p:sp>
        <p:sp>
          <p:nvSpPr>
            <p:cNvPr id="650" name="Google Shape;650;p43"/>
            <p:cNvSpPr/>
            <p:nvPr/>
          </p:nvSpPr>
          <p:spPr>
            <a:xfrm>
              <a:off x="4002156" y="4998949"/>
              <a:ext cx="272241"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accent1"/>
                  </a:solidFill>
                  <a:latin typeface="Inria Sans"/>
                  <a:ea typeface="Inria Sans"/>
                  <a:cs typeface="Inria Sans"/>
                  <a:sym typeface="Inria Sans"/>
                </a:rPr>
                <a:t>VASCULAR LESIONS</a:t>
              </a:r>
              <a:endParaRPr sz="1200" b="1" i="0" u="none" strike="noStrike" cap="none" dirty="0">
                <a:solidFill>
                  <a:schemeClr val="accent1"/>
                </a:solidFill>
                <a:latin typeface="Inria Sans"/>
                <a:ea typeface="Inria Sans"/>
                <a:cs typeface="Inria Sans"/>
                <a:sym typeface="Inria Sans"/>
              </a:endParaRPr>
            </a:p>
          </p:txBody>
        </p:sp>
        <p:sp>
          <p:nvSpPr>
            <p:cNvPr id="651" name="Google Shape;651;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dk1"/>
                  </a:solidFill>
                  <a:latin typeface="Inria Sans"/>
                  <a:ea typeface="Inria Sans"/>
                  <a:cs typeface="Inria Sans"/>
                  <a:sym typeface="Inria Sans"/>
                </a:rPr>
                <a:t>MELANOCYTIC NEVI</a:t>
              </a:r>
              <a:endParaRPr sz="1200" b="1" i="0" u="none" strike="noStrike" cap="none" dirty="0">
                <a:solidFill>
                  <a:schemeClr val="dk1"/>
                </a:solidFill>
                <a:latin typeface="Inria Sans"/>
                <a:ea typeface="Inria Sans"/>
                <a:cs typeface="Inria Sans"/>
                <a:sym typeface="Inria Sans"/>
              </a:endParaRPr>
            </a:p>
          </p:txBody>
        </p:sp>
        <p:sp>
          <p:nvSpPr>
            <p:cNvPr id="652" name="Google Shape;652;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tx1"/>
                  </a:solidFill>
                  <a:latin typeface="Inria Sans"/>
                  <a:ea typeface="Inria Sans"/>
                  <a:cs typeface="Inria Sans"/>
                  <a:sym typeface="Inria Sans"/>
                </a:rPr>
                <a:t>BENIGN KERATOSES-LIKE LESIONS</a:t>
              </a:r>
              <a:endParaRPr sz="1200" b="1" i="0" u="none" strike="noStrike" cap="none" dirty="0">
                <a:solidFill>
                  <a:schemeClr val="tx1"/>
                </a:solidFill>
                <a:latin typeface="Inria Sans"/>
                <a:ea typeface="Inria Sans"/>
                <a:cs typeface="Inria Sans"/>
                <a:sym typeface="Inria Sans"/>
              </a:endParaRPr>
            </a:p>
          </p:txBody>
        </p:sp>
        <p:sp>
          <p:nvSpPr>
            <p:cNvPr id="653" name="Google Shape;653;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dk1"/>
                  </a:solidFill>
                  <a:latin typeface="Inria Sans"/>
                  <a:ea typeface="Inria Sans"/>
                  <a:cs typeface="Inria Sans"/>
                  <a:sym typeface="Inria Sans"/>
                </a:rPr>
                <a:t>MELANOMA</a:t>
              </a:r>
              <a:endParaRPr sz="1200" b="1" i="0" u="none" strike="noStrike" cap="none" dirty="0">
                <a:solidFill>
                  <a:schemeClr val="dk1"/>
                </a:solidFill>
                <a:latin typeface="Inria Sans"/>
                <a:ea typeface="Inria Sans"/>
                <a:cs typeface="Inria Sans"/>
                <a:sym typeface="Inria Sans"/>
              </a:endParaRPr>
            </a:p>
          </p:txBody>
        </p:sp>
        <p:sp>
          <p:nvSpPr>
            <p:cNvPr id="654" name="Google Shape;654;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accent2">
                      <a:lumMod val="75000"/>
                    </a:schemeClr>
                  </a:solidFill>
                  <a:latin typeface="Inria Sans"/>
                  <a:ea typeface="Inria Sans"/>
                  <a:cs typeface="Inria Sans"/>
                  <a:sym typeface="Inria Sans"/>
                </a:rPr>
                <a:t>BASAL CELL CARCINOMA</a:t>
              </a:r>
              <a:endParaRPr sz="1200" b="1" i="0" u="none" strike="noStrike" cap="none" dirty="0">
                <a:solidFill>
                  <a:schemeClr val="accent2">
                    <a:lumMod val="75000"/>
                  </a:schemeClr>
                </a:solidFill>
                <a:latin typeface="Inria Sans"/>
                <a:ea typeface="Inria Sans"/>
                <a:cs typeface="Inria Sans"/>
                <a:sym typeface="Inria Sans"/>
              </a:endParaRPr>
            </a:p>
          </p:txBody>
        </p:sp>
        <p:sp>
          <p:nvSpPr>
            <p:cNvPr id="655" name="Google Shape;655;p43"/>
            <p:cNvSpPr/>
            <p:nvPr/>
          </p:nvSpPr>
          <p:spPr>
            <a:xfrm>
              <a:off x="3778727" y="4485026"/>
              <a:ext cx="719100" cy="54598"/>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dk1"/>
                </a:solidFill>
                <a:latin typeface="Inria Sans"/>
                <a:ea typeface="Inria Sans"/>
                <a:cs typeface="Inria Sans"/>
                <a:sym typeface="Inria Sans"/>
              </a:endParaRPr>
            </a:p>
          </p:txBody>
        </p:sp>
      </p:grpSp>
      <p:cxnSp>
        <p:nvCxnSpPr>
          <p:cNvPr id="656" name="Google Shape;656;p43"/>
          <p:cNvCxnSpPr/>
          <p:nvPr/>
        </p:nvCxnSpPr>
        <p:spPr>
          <a:xfrm>
            <a:off x="5586342" y="1848755"/>
            <a:ext cx="1056900" cy="0"/>
          </a:xfrm>
          <a:prstGeom prst="straightConnector1">
            <a:avLst/>
          </a:prstGeom>
          <a:noFill/>
          <a:ln w="9525" cap="flat" cmpd="sng">
            <a:solidFill>
              <a:schemeClr val="accent1"/>
            </a:solidFill>
            <a:prstDash val="solid"/>
            <a:round/>
            <a:headEnd type="oval" w="med" len="med"/>
            <a:tailEnd type="oval" w="med" len="med"/>
          </a:ln>
        </p:spPr>
      </p:cxnSp>
      <p:sp>
        <p:nvSpPr>
          <p:cNvPr id="657" name="Google Shape;657;p43"/>
          <p:cNvSpPr txBox="1"/>
          <p:nvPr/>
        </p:nvSpPr>
        <p:spPr>
          <a:xfrm>
            <a:off x="6704992" y="1695636"/>
            <a:ext cx="985112"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6705</a:t>
            </a:r>
            <a:endParaRPr sz="2400" dirty="0">
              <a:solidFill>
                <a:schemeClr val="dk1"/>
              </a:solidFill>
              <a:latin typeface="Inria Sans"/>
              <a:ea typeface="Inria Sans"/>
              <a:cs typeface="Inria Sans"/>
              <a:sym typeface="Inria Sans"/>
            </a:endParaRPr>
          </a:p>
        </p:txBody>
      </p:sp>
      <p:cxnSp>
        <p:nvCxnSpPr>
          <p:cNvPr id="658" name="Google Shape;658;p43"/>
          <p:cNvCxnSpPr/>
          <p:nvPr/>
        </p:nvCxnSpPr>
        <p:spPr>
          <a:xfrm>
            <a:off x="5443975" y="2343042"/>
            <a:ext cx="1212600" cy="0"/>
          </a:xfrm>
          <a:prstGeom prst="straightConnector1">
            <a:avLst/>
          </a:prstGeom>
          <a:noFill/>
          <a:ln w="9525" cap="flat" cmpd="sng">
            <a:solidFill>
              <a:schemeClr val="accent2"/>
            </a:solidFill>
            <a:prstDash val="solid"/>
            <a:round/>
            <a:headEnd type="oval" w="med" len="med"/>
            <a:tailEnd type="oval" w="med" len="med"/>
          </a:ln>
        </p:spPr>
      </p:cxnSp>
      <p:sp>
        <p:nvSpPr>
          <p:cNvPr id="659" name="Google Shape;659;p43"/>
          <p:cNvSpPr txBox="1"/>
          <p:nvPr/>
        </p:nvSpPr>
        <p:spPr>
          <a:xfrm>
            <a:off x="6704992" y="2153308"/>
            <a:ext cx="68336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1111</a:t>
            </a:r>
            <a:endParaRPr sz="2400" dirty="0">
              <a:solidFill>
                <a:schemeClr val="dk1"/>
              </a:solidFill>
              <a:latin typeface="Inria Sans"/>
              <a:ea typeface="Inria Sans"/>
              <a:cs typeface="Inria Sans"/>
              <a:sym typeface="Inria Sans"/>
            </a:endParaRPr>
          </a:p>
        </p:txBody>
      </p:sp>
      <p:cxnSp>
        <p:nvCxnSpPr>
          <p:cNvPr id="660" name="Google Shape;660;p43"/>
          <p:cNvCxnSpPr/>
          <p:nvPr/>
        </p:nvCxnSpPr>
        <p:spPr>
          <a:xfrm>
            <a:off x="5209542" y="2801398"/>
            <a:ext cx="1433700" cy="0"/>
          </a:xfrm>
          <a:prstGeom prst="straightConnector1">
            <a:avLst/>
          </a:prstGeom>
          <a:noFill/>
          <a:ln w="9525" cap="flat" cmpd="sng">
            <a:solidFill>
              <a:schemeClr val="accent3"/>
            </a:solidFill>
            <a:prstDash val="solid"/>
            <a:round/>
            <a:headEnd type="oval" w="med" len="med"/>
            <a:tailEnd type="oval" w="med" len="med"/>
          </a:ln>
        </p:spPr>
      </p:cxnSp>
      <p:sp>
        <p:nvSpPr>
          <p:cNvPr id="661" name="Google Shape;661;p43"/>
          <p:cNvSpPr txBox="1"/>
          <p:nvPr/>
        </p:nvSpPr>
        <p:spPr>
          <a:xfrm>
            <a:off x="6704992" y="2646093"/>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1099</a:t>
            </a:r>
            <a:endParaRPr sz="2400" dirty="0">
              <a:solidFill>
                <a:schemeClr val="dk1"/>
              </a:solidFill>
              <a:latin typeface="Inria Sans"/>
              <a:ea typeface="Inria Sans"/>
              <a:cs typeface="Inria Sans"/>
              <a:sym typeface="Inria Sans"/>
            </a:endParaRPr>
          </a:p>
        </p:txBody>
      </p:sp>
      <p:cxnSp>
        <p:nvCxnSpPr>
          <p:cNvPr id="662" name="Google Shape;662;p43"/>
          <p:cNvCxnSpPr/>
          <p:nvPr/>
        </p:nvCxnSpPr>
        <p:spPr>
          <a:xfrm>
            <a:off x="5034475" y="3279700"/>
            <a:ext cx="1622100" cy="0"/>
          </a:xfrm>
          <a:prstGeom prst="straightConnector1">
            <a:avLst/>
          </a:prstGeom>
          <a:noFill/>
          <a:ln w="9525" cap="flat" cmpd="sng">
            <a:solidFill>
              <a:schemeClr val="accent4"/>
            </a:solidFill>
            <a:prstDash val="solid"/>
            <a:round/>
            <a:headEnd type="oval" w="med" len="med"/>
            <a:tailEnd type="oval" w="med" len="med"/>
          </a:ln>
        </p:spPr>
      </p:cxnSp>
      <p:sp>
        <p:nvSpPr>
          <p:cNvPr id="663" name="Google Shape;663;p43"/>
          <p:cNvSpPr txBox="1"/>
          <p:nvPr/>
        </p:nvSpPr>
        <p:spPr>
          <a:xfrm>
            <a:off x="6704992" y="310376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514</a:t>
            </a:r>
            <a:endParaRPr sz="2400" dirty="0">
              <a:solidFill>
                <a:schemeClr val="dk1"/>
              </a:solidFill>
              <a:latin typeface="Inria Sans"/>
              <a:ea typeface="Inria Sans"/>
              <a:cs typeface="Inria Sans"/>
              <a:sym typeface="Inria Sans"/>
            </a:endParaRPr>
          </a:p>
        </p:txBody>
      </p:sp>
      <p:cxnSp>
        <p:nvCxnSpPr>
          <p:cNvPr id="664" name="Google Shape;664;p43"/>
          <p:cNvCxnSpPr/>
          <p:nvPr/>
        </p:nvCxnSpPr>
        <p:spPr>
          <a:xfrm>
            <a:off x="4829575" y="3757439"/>
            <a:ext cx="1827000" cy="0"/>
          </a:xfrm>
          <a:prstGeom prst="straightConnector1">
            <a:avLst/>
          </a:prstGeom>
          <a:noFill/>
          <a:ln w="9525" cap="flat" cmpd="sng">
            <a:solidFill>
              <a:schemeClr val="accent5"/>
            </a:solidFill>
            <a:prstDash val="solid"/>
            <a:round/>
            <a:headEnd type="oval" w="med" len="med"/>
            <a:tailEnd type="oval" w="med" len="med"/>
          </a:ln>
        </p:spPr>
      </p:cxnSp>
      <p:sp>
        <p:nvSpPr>
          <p:cNvPr id="665" name="Google Shape;665;p43"/>
          <p:cNvSpPr txBox="1"/>
          <p:nvPr/>
        </p:nvSpPr>
        <p:spPr>
          <a:xfrm>
            <a:off x="6704992" y="359655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400" dirty="0">
                <a:solidFill>
                  <a:schemeClr val="dk1"/>
                </a:solidFill>
                <a:latin typeface="Inria Sans"/>
                <a:ea typeface="Inria Sans"/>
                <a:cs typeface="Inria Sans"/>
                <a:sym typeface="Inria Sans"/>
              </a:rPr>
              <a:t>327</a:t>
            </a:r>
            <a:endParaRPr sz="2400" dirty="0">
              <a:solidFill>
                <a:schemeClr val="dk1"/>
              </a:solidFill>
              <a:latin typeface="Inria Sans"/>
              <a:ea typeface="Inria Sans"/>
              <a:cs typeface="Inria Sans"/>
              <a:sym typeface="Inria Sans"/>
            </a:endParaRPr>
          </a:p>
        </p:txBody>
      </p:sp>
      <p:cxnSp>
        <p:nvCxnSpPr>
          <p:cNvPr id="666" name="Google Shape;666;p43"/>
          <p:cNvCxnSpPr/>
          <p:nvPr/>
        </p:nvCxnSpPr>
        <p:spPr>
          <a:xfrm>
            <a:off x="4611642" y="4235805"/>
            <a:ext cx="2031600" cy="0"/>
          </a:xfrm>
          <a:prstGeom prst="straightConnector1">
            <a:avLst/>
          </a:prstGeom>
          <a:noFill/>
          <a:ln w="9525" cap="flat" cmpd="sng">
            <a:solidFill>
              <a:schemeClr val="accent6"/>
            </a:solidFill>
            <a:prstDash val="solid"/>
            <a:round/>
            <a:headEnd type="oval" w="med" len="med"/>
            <a:tailEnd type="oval" w="med" len="med"/>
          </a:ln>
        </p:spPr>
      </p:cxnSp>
      <p:sp>
        <p:nvSpPr>
          <p:cNvPr id="667" name="Google Shape;667;p43"/>
          <p:cNvSpPr txBox="1"/>
          <p:nvPr/>
        </p:nvSpPr>
        <p:spPr>
          <a:xfrm>
            <a:off x="6704992" y="4076031"/>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142</a:t>
            </a:r>
            <a:endParaRPr sz="2400" dirty="0">
              <a:solidFill>
                <a:schemeClr val="dk1"/>
              </a:solidFill>
              <a:latin typeface="Inria Sans"/>
              <a:ea typeface="Inria Sans"/>
              <a:cs typeface="Inria Sans"/>
              <a:sym typeface="Inria Sans"/>
            </a:endParaRPr>
          </a:p>
        </p:txBody>
      </p:sp>
      <p:sp>
        <p:nvSpPr>
          <p:cNvPr id="2" name="Google Shape;650;p43">
            <a:extLst>
              <a:ext uri="{FF2B5EF4-FFF2-40B4-BE49-F238E27FC236}">
                <a16:creationId xmlns:a16="http://schemas.microsoft.com/office/drawing/2014/main" id="{59F86627-D83B-617F-2A2B-8928C6838A19}"/>
              </a:ext>
            </a:extLst>
          </p:cNvPr>
          <p:cNvSpPr/>
          <p:nvPr/>
        </p:nvSpPr>
        <p:spPr>
          <a:xfrm>
            <a:off x="3374136" y="4428226"/>
            <a:ext cx="978408" cy="541774"/>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accent1"/>
                </a:solidFill>
                <a:latin typeface="Inria Sans"/>
                <a:ea typeface="Inria Sans"/>
                <a:cs typeface="Inria Sans"/>
                <a:sym typeface="Inria Sans"/>
              </a:rPr>
              <a:t>DERMATOFIBROMA</a:t>
            </a:r>
            <a:endParaRPr sz="1200" b="1" i="0" u="none" strike="noStrike" cap="none" dirty="0">
              <a:solidFill>
                <a:schemeClr val="accent1"/>
              </a:solidFill>
              <a:latin typeface="Inria Sans"/>
              <a:ea typeface="Inria Sans"/>
              <a:cs typeface="Inria Sans"/>
              <a:sym typeface="Inria Sans"/>
            </a:endParaRPr>
          </a:p>
        </p:txBody>
      </p:sp>
      <p:cxnSp>
        <p:nvCxnSpPr>
          <p:cNvPr id="4" name="Google Shape;666;p43">
            <a:extLst>
              <a:ext uri="{FF2B5EF4-FFF2-40B4-BE49-F238E27FC236}">
                <a16:creationId xmlns:a16="http://schemas.microsoft.com/office/drawing/2014/main" id="{FD495E2A-BD4E-B560-DD83-193568DD32AB}"/>
              </a:ext>
            </a:extLst>
          </p:cNvPr>
          <p:cNvCxnSpPr>
            <a:cxnSpLocks/>
          </p:cNvCxnSpPr>
          <p:nvPr/>
        </p:nvCxnSpPr>
        <p:spPr>
          <a:xfrm>
            <a:off x="4464065" y="4699113"/>
            <a:ext cx="2179177" cy="0"/>
          </a:xfrm>
          <a:prstGeom prst="straightConnector1">
            <a:avLst/>
          </a:prstGeom>
          <a:noFill/>
          <a:ln w="9525" cap="flat" cmpd="sng">
            <a:solidFill>
              <a:schemeClr val="tx2"/>
            </a:solidFill>
            <a:prstDash val="solid"/>
            <a:round/>
            <a:headEnd type="oval" w="med" len="med"/>
            <a:tailEnd type="oval" w="med" len="med"/>
          </a:ln>
        </p:spPr>
      </p:cxnSp>
      <p:sp>
        <p:nvSpPr>
          <p:cNvPr id="6" name="Google Shape;667;p43">
            <a:extLst>
              <a:ext uri="{FF2B5EF4-FFF2-40B4-BE49-F238E27FC236}">
                <a16:creationId xmlns:a16="http://schemas.microsoft.com/office/drawing/2014/main" id="{F0E7CAD1-9C9C-DAA2-87B8-17DAB86BCC55}"/>
              </a:ext>
            </a:extLst>
          </p:cNvPr>
          <p:cNvSpPr txBox="1"/>
          <p:nvPr/>
        </p:nvSpPr>
        <p:spPr>
          <a:xfrm>
            <a:off x="6703867" y="4527063"/>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dirty="0">
                <a:solidFill>
                  <a:schemeClr val="dk1"/>
                </a:solidFill>
                <a:latin typeface="Inria Sans"/>
                <a:ea typeface="Inria Sans"/>
                <a:cs typeface="Inria Sans"/>
                <a:sym typeface="Inria Sans"/>
              </a:rPr>
              <a:t>115</a:t>
            </a:r>
            <a:endParaRPr sz="2400" dirty="0">
              <a:solidFill>
                <a:schemeClr val="dk1"/>
              </a:solidFill>
              <a:latin typeface="Inria Sans"/>
              <a:ea typeface="Inria Sans"/>
              <a:cs typeface="Inria Sans"/>
              <a:sym typeface="Inri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57"/>
                                        </p:tgtEl>
                                        <p:attrNameLst>
                                          <p:attrName>style.visibility</p:attrName>
                                        </p:attrNameLst>
                                      </p:cBhvr>
                                      <p:to>
                                        <p:strVal val="visible"/>
                                      </p:to>
                                    </p:set>
                                    <p:anim calcmode="lin" valueType="num">
                                      <p:cBhvr>
                                        <p:cTn id="7" dur="500" fill="hold"/>
                                        <p:tgtEl>
                                          <p:spTgt spid="65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7"/>
                                        </p:tgtEl>
                                        <p:attrNameLst>
                                          <p:attrName>ppt_y</p:attrName>
                                        </p:attrNameLst>
                                      </p:cBhvr>
                                      <p:tavLst>
                                        <p:tav tm="0">
                                          <p:val>
                                            <p:strVal val="#ppt_y"/>
                                          </p:val>
                                        </p:tav>
                                        <p:tav tm="100000">
                                          <p:val>
                                            <p:strVal val="#ppt_y"/>
                                          </p:val>
                                        </p:tav>
                                      </p:tavLst>
                                    </p:anim>
                                    <p:anim calcmode="lin" valueType="num">
                                      <p:cBhvr>
                                        <p:cTn id="9" dur="500" fill="hold"/>
                                        <p:tgtEl>
                                          <p:spTgt spid="65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7"/>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59"/>
                                        </p:tgtEl>
                                        <p:attrNameLst>
                                          <p:attrName>style.visibility</p:attrName>
                                        </p:attrNameLst>
                                      </p:cBhvr>
                                      <p:to>
                                        <p:strVal val="visible"/>
                                      </p:to>
                                    </p:set>
                                    <p:anim calcmode="lin" valueType="num">
                                      <p:cBhvr>
                                        <p:cTn id="16" dur="500" fill="hold"/>
                                        <p:tgtEl>
                                          <p:spTgt spid="65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59"/>
                                        </p:tgtEl>
                                        <p:attrNameLst>
                                          <p:attrName>ppt_y</p:attrName>
                                        </p:attrNameLst>
                                      </p:cBhvr>
                                      <p:tavLst>
                                        <p:tav tm="0">
                                          <p:val>
                                            <p:strVal val="#ppt_y"/>
                                          </p:val>
                                        </p:tav>
                                        <p:tav tm="100000">
                                          <p:val>
                                            <p:strVal val="#ppt_y"/>
                                          </p:val>
                                        </p:tav>
                                      </p:tavLst>
                                    </p:anim>
                                    <p:anim calcmode="lin" valueType="num">
                                      <p:cBhvr>
                                        <p:cTn id="18" dur="500" fill="hold"/>
                                        <p:tgtEl>
                                          <p:spTgt spid="65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5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59"/>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661"/>
                                        </p:tgtEl>
                                        <p:attrNameLst>
                                          <p:attrName>style.visibility</p:attrName>
                                        </p:attrNameLst>
                                      </p:cBhvr>
                                      <p:to>
                                        <p:strVal val="visible"/>
                                      </p:to>
                                    </p:set>
                                    <p:anim calcmode="lin" valueType="num">
                                      <p:cBhvr>
                                        <p:cTn id="25" dur="500" fill="hold"/>
                                        <p:tgtEl>
                                          <p:spTgt spid="66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661"/>
                                        </p:tgtEl>
                                        <p:attrNameLst>
                                          <p:attrName>ppt_y</p:attrName>
                                        </p:attrNameLst>
                                      </p:cBhvr>
                                      <p:tavLst>
                                        <p:tav tm="0">
                                          <p:val>
                                            <p:strVal val="#ppt_y"/>
                                          </p:val>
                                        </p:tav>
                                        <p:tav tm="100000">
                                          <p:val>
                                            <p:strVal val="#ppt_y"/>
                                          </p:val>
                                        </p:tav>
                                      </p:tavLst>
                                    </p:anim>
                                    <p:anim calcmode="lin" valueType="num">
                                      <p:cBhvr>
                                        <p:cTn id="27" dur="500" fill="hold"/>
                                        <p:tgtEl>
                                          <p:spTgt spid="66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66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661"/>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663"/>
                                        </p:tgtEl>
                                        <p:attrNameLst>
                                          <p:attrName>style.visibility</p:attrName>
                                        </p:attrNameLst>
                                      </p:cBhvr>
                                      <p:to>
                                        <p:strVal val="visible"/>
                                      </p:to>
                                    </p:set>
                                    <p:anim calcmode="lin" valueType="num">
                                      <p:cBhvr>
                                        <p:cTn id="34" dur="500" fill="hold"/>
                                        <p:tgtEl>
                                          <p:spTgt spid="66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663"/>
                                        </p:tgtEl>
                                        <p:attrNameLst>
                                          <p:attrName>ppt_y</p:attrName>
                                        </p:attrNameLst>
                                      </p:cBhvr>
                                      <p:tavLst>
                                        <p:tav tm="0">
                                          <p:val>
                                            <p:strVal val="#ppt_y"/>
                                          </p:val>
                                        </p:tav>
                                        <p:tav tm="100000">
                                          <p:val>
                                            <p:strVal val="#ppt_y"/>
                                          </p:val>
                                        </p:tav>
                                      </p:tavLst>
                                    </p:anim>
                                    <p:anim calcmode="lin" valueType="num">
                                      <p:cBhvr>
                                        <p:cTn id="36" dur="500" fill="hold"/>
                                        <p:tgtEl>
                                          <p:spTgt spid="66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663"/>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663"/>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665"/>
                                        </p:tgtEl>
                                        <p:attrNameLst>
                                          <p:attrName>style.visibility</p:attrName>
                                        </p:attrNameLst>
                                      </p:cBhvr>
                                      <p:to>
                                        <p:strVal val="visible"/>
                                      </p:to>
                                    </p:set>
                                    <p:anim calcmode="lin" valueType="num">
                                      <p:cBhvr>
                                        <p:cTn id="43" dur="500" fill="hold"/>
                                        <p:tgtEl>
                                          <p:spTgt spid="665"/>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665"/>
                                        </p:tgtEl>
                                        <p:attrNameLst>
                                          <p:attrName>ppt_y</p:attrName>
                                        </p:attrNameLst>
                                      </p:cBhvr>
                                      <p:tavLst>
                                        <p:tav tm="0">
                                          <p:val>
                                            <p:strVal val="#ppt_y"/>
                                          </p:val>
                                        </p:tav>
                                        <p:tav tm="100000">
                                          <p:val>
                                            <p:strVal val="#ppt_y"/>
                                          </p:val>
                                        </p:tav>
                                      </p:tavLst>
                                    </p:anim>
                                    <p:anim calcmode="lin" valueType="num">
                                      <p:cBhvr>
                                        <p:cTn id="45" dur="500" fill="hold"/>
                                        <p:tgtEl>
                                          <p:spTgt spid="665"/>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665"/>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665"/>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667"/>
                                        </p:tgtEl>
                                        <p:attrNameLst>
                                          <p:attrName>style.visibility</p:attrName>
                                        </p:attrNameLst>
                                      </p:cBhvr>
                                      <p:to>
                                        <p:strVal val="visible"/>
                                      </p:to>
                                    </p:set>
                                    <p:anim calcmode="lin" valueType="num">
                                      <p:cBhvr>
                                        <p:cTn id="52" dur="500" fill="hold"/>
                                        <p:tgtEl>
                                          <p:spTgt spid="667"/>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667"/>
                                        </p:tgtEl>
                                        <p:attrNameLst>
                                          <p:attrName>ppt_y</p:attrName>
                                        </p:attrNameLst>
                                      </p:cBhvr>
                                      <p:tavLst>
                                        <p:tav tm="0">
                                          <p:val>
                                            <p:strVal val="#ppt_y"/>
                                          </p:val>
                                        </p:tav>
                                        <p:tav tm="100000">
                                          <p:val>
                                            <p:strVal val="#ppt_y"/>
                                          </p:val>
                                        </p:tav>
                                      </p:tavLst>
                                    </p:anim>
                                    <p:anim calcmode="lin" valueType="num">
                                      <p:cBhvr>
                                        <p:cTn id="54" dur="500" fill="hold"/>
                                        <p:tgtEl>
                                          <p:spTgt spid="667"/>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667"/>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667"/>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6"/>
                                        </p:tgtEl>
                                        <p:attrNameLst>
                                          <p:attrName>ppt_y</p:attrName>
                                        </p:attrNameLst>
                                      </p:cBhvr>
                                      <p:tavLst>
                                        <p:tav tm="0">
                                          <p:val>
                                            <p:strVal val="#ppt_y"/>
                                          </p:val>
                                        </p:tav>
                                        <p:tav tm="100000">
                                          <p:val>
                                            <p:strVal val="#ppt_y"/>
                                          </p:val>
                                        </p:tav>
                                      </p:tavLst>
                                    </p:anim>
                                    <p:anim calcmode="lin" valueType="num">
                                      <p:cBhvr>
                                        <p:cTn id="6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 grpId="0"/>
      <p:bldP spid="659" grpId="0"/>
      <p:bldP spid="661" grpId="0"/>
      <p:bldP spid="663" grpId="0"/>
      <p:bldP spid="665" grpId="0"/>
      <p:bldP spid="667"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B5AF0-DCDE-43A8-705A-78CEA2C3E62D}"/>
              </a:ext>
            </a:extLst>
          </p:cNvPr>
          <p:cNvSpPr>
            <a:spLocks noGrp="1"/>
          </p:cNvSpPr>
          <p:nvPr>
            <p:ph type="title"/>
          </p:nvPr>
        </p:nvSpPr>
        <p:spPr>
          <a:xfrm>
            <a:off x="1317578" y="855506"/>
            <a:ext cx="6728400" cy="351300"/>
          </a:xfrm>
        </p:spPr>
        <p:txBody>
          <a:bodyPr/>
          <a:lstStyle/>
          <a:p>
            <a:r>
              <a:rPr lang="en-US" dirty="0"/>
              <a:t>Skin Lesion Images by Location</a:t>
            </a:r>
          </a:p>
        </p:txBody>
      </p:sp>
      <p:sp>
        <p:nvSpPr>
          <p:cNvPr id="4" name="Slide Number Placeholder 3">
            <a:extLst>
              <a:ext uri="{FF2B5EF4-FFF2-40B4-BE49-F238E27FC236}">
                <a16:creationId xmlns:a16="http://schemas.microsoft.com/office/drawing/2014/main" id="{F5EC8A55-44C8-6D48-EA65-4625CDCB0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8" name="Picture 7" descr="A graph of skin lesion images&#10;&#10;Description automatically generated">
            <a:extLst>
              <a:ext uri="{FF2B5EF4-FFF2-40B4-BE49-F238E27FC236}">
                <a16:creationId xmlns:a16="http://schemas.microsoft.com/office/drawing/2014/main" id="{18EE0AEE-51F0-48C3-E449-309AE1772C93}"/>
              </a:ext>
            </a:extLst>
          </p:cNvPr>
          <p:cNvPicPr>
            <a:picLocks noChangeAspect="1"/>
          </p:cNvPicPr>
          <p:nvPr/>
        </p:nvPicPr>
        <p:blipFill>
          <a:blip r:embed="rId2"/>
          <a:stretch>
            <a:fillRect/>
          </a:stretch>
        </p:blipFill>
        <p:spPr>
          <a:xfrm>
            <a:off x="795578" y="1429294"/>
            <a:ext cx="7580326" cy="3389594"/>
          </a:xfrm>
          <a:prstGeom prst="rect">
            <a:avLst/>
          </a:prstGeom>
        </p:spPr>
      </p:pic>
    </p:spTree>
    <p:extLst>
      <p:ext uri="{BB962C8B-B14F-4D97-AF65-F5344CB8AC3E}">
        <p14:creationId xmlns:p14="http://schemas.microsoft.com/office/powerpoint/2010/main" val="3890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IMAGE	PREPROCESSING</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75650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2" name="Google Shape;892;p47">
            <a:extLst>
              <a:ext uri="{FF2B5EF4-FFF2-40B4-BE49-F238E27FC236}">
                <a16:creationId xmlns:a16="http://schemas.microsoft.com/office/drawing/2014/main" id="{8AFCDD80-A0D7-439F-38B0-EAD8EE9B48BC}"/>
              </a:ext>
            </a:extLst>
          </p:cNvPr>
          <p:cNvGrpSpPr/>
          <p:nvPr/>
        </p:nvGrpSpPr>
        <p:grpSpPr>
          <a:xfrm>
            <a:off x="693828" y="2279514"/>
            <a:ext cx="624984" cy="584472"/>
            <a:chOff x="616425" y="2329600"/>
            <a:chExt cx="361700" cy="388475"/>
          </a:xfrm>
          <a:solidFill>
            <a:schemeClr val="bg1"/>
          </a:solidFill>
        </p:grpSpPr>
        <p:sp>
          <p:nvSpPr>
            <p:cNvPr id="3" name="Google Shape;893;p47">
              <a:extLst>
                <a:ext uri="{FF2B5EF4-FFF2-40B4-BE49-F238E27FC236}">
                  <a16:creationId xmlns:a16="http://schemas.microsoft.com/office/drawing/2014/main" id="{6B6C8179-08F5-C8A6-E3B9-7BA0D0CB89D7}"/>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 name="Google Shape;894;p47">
              <a:extLst>
                <a:ext uri="{FF2B5EF4-FFF2-40B4-BE49-F238E27FC236}">
                  <a16:creationId xmlns:a16="http://schemas.microsoft.com/office/drawing/2014/main" id="{7C36A381-59E5-ECBF-83FE-9D28AADA645E}"/>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895;p47">
              <a:extLst>
                <a:ext uri="{FF2B5EF4-FFF2-40B4-BE49-F238E27FC236}">
                  <a16:creationId xmlns:a16="http://schemas.microsoft.com/office/drawing/2014/main" id="{80202A8C-5BE5-4075-0A50-BB43F8A00E9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896;p47">
              <a:extLst>
                <a:ext uri="{FF2B5EF4-FFF2-40B4-BE49-F238E27FC236}">
                  <a16:creationId xmlns:a16="http://schemas.microsoft.com/office/drawing/2014/main" id="{019D982F-065C-6701-E5C0-CB393225D1FE}"/>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7" name="Google Shape;897;p47">
              <a:extLst>
                <a:ext uri="{FF2B5EF4-FFF2-40B4-BE49-F238E27FC236}">
                  <a16:creationId xmlns:a16="http://schemas.microsoft.com/office/drawing/2014/main" id="{7855A4C8-65FC-AAE4-90E9-F7622196F06D}"/>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898;p47">
              <a:extLst>
                <a:ext uri="{FF2B5EF4-FFF2-40B4-BE49-F238E27FC236}">
                  <a16:creationId xmlns:a16="http://schemas.microsoft.com/office/drawing/2014/main" id="{07FB45A0-7035-467B-51CA-B0225E9489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899;p47">
              <a:extLst>
                <a:ext uri="{FF2B5EF4-FFF2-40B4-BE49-F238E27FC236}">
                  <a16:creationId xmlns:a16="http://schemas.microsoft.com/office/drawing/2014/main" id="{279D16E7-6EE2-5D49-AA1F-5F0F507C3A22}"/>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900;p47">
              <a:extLst>
                <a:ext uri="{FF2B5EF4-FFF2-40B4-BE49-F238E27FC236}">
                  <a16:creationId xmlns:a16="http://schemas.microsoft.com/office/drawing/2014/main" id="{95D668E2-BE4D-D469-9376-868F8BC43A4B}"/>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98" name="Google Shape;198;p12"/>
          <p:cNvSpPr txBox="1">
            <a:spLocks noGrp="1"/>
          </p:cNvSpPr>
          <p:nvPr>
            <p:ph type="ctrTitle"/>
          </p:nvPr>
        </p:nvSpPr>
        <p:spPr>
          <a:xfrm>
            <a:off x="1871632" y="1130419"/>
            <a:ext cx="6634200" cy="281672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Vision Transformer and EfficientNetV2 for Skin Cancer Diagnosis</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6018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0">
              <a:schemeClr val="accent3"/>
            </a:gs>
            <a:gs pos="10000">
              <a:schemeClr val="accent2"/>
            </a:gs>
            <a:gs pos="100000">
              <a:schemeClr val="accent1"/>
            </a:gs>
          </a:gsLst>
          <a:lin ang="15600000" scaled="0"/>
        </a:gradFill>
        <a:effectLst/>
      </p:bgPr>
    </p:bg>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Digital Hair Removal Algorithm</a:t>
            </a:r>
            <a:endParaRPr dirty="0"/>
          </a:p>
        </p:txBody>
      </p:sp>
      <p:sp>
        <p:nvSpPr>
          <p:cNvPr id="580" name="Google Shape;580;p4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581" name="Google Shape;581;p41"/>
          <p:cNvSpPr/>
          <p:nvPr/>
        </p:nvSpPr>
        <p:spPr>
          <a:xfrm>
            <a:off x="869522" y="1592100"/>
            <a:ext cx="3630900" cy="1367700"/>
          </a:xfrm>
          <a:prstGeom prst="rect">
            <a:avLst/>
          </a:prstGeom>
          <a:solidFill>
            <a:srgbClr val="082A44">
              <a:alpha val="3000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sz="1500" b="1" dirty="0">
                <a:solidFill>
                  <a:schemeClr val="dk1"/>
                </a:solidFill>
                <a:latin typeface="Inria Sans"/>
                <a:ea typeface="Inria Sans"/>
                <a:cs typeface="Inria Sans"/>
                <a:sym typeface="Inria Sans"/>
              </a:rPr>
              <a:t>C</a:t>
            </a:r>
            <a:r>
              <a:rPr lang="en-US" sz="1500" b="1" dirty="0">
                <a:solidFill>
                  <a:schemeClr val="dk1"/>
                </a:solidFill>
                <a:latin typeface="Inria Sans"/>
                <a:ea typeface="Inria Sans"/>
                <a:cs typeface="Inria Sans"/>
                <a:sym typeface="Inria Sans"/>
              </a:rPr>
              <a:t>o</a:t>
            </a:r>
            <a:r>
              <a:rPr lang="en" sz="1500" b="1" dirty="0">
                <a:solidFill>
                  <a:schemeClr val="dk1"/>
                </a:solidFill>
                <a:latin typeface="Inria Sans"/>
                <a:ea typeface="Inria Sans"/>
                <a:cs typeface="Inria Sans"/>
                <a:sym typeface="Inria Sans"/>
              </a:rPr>
              <a:t>nvert Image to Grayscale</a:t>
            </a:r>
          </a:p>
          <a:p>
            <a:pPr marL="0" lvl="0" indent="0" algn="l" rtl="0">
              <a:spcBef>
                <a:spcPts val="0"/>
              </a:spcBef>
              <a:spcAft>
                <a:spcPts val="0"/>
              </a:spcAft>
              <a:buNone/>
            </a:pPr>
            <a:r>
              <a:rPr lang="en-US" dirty="0">
                <a:solidFill>
                  <a:schemeClr val="dk1"/>
                </a:solidFill>
                <a:latin typeface="Inria Sans"/>
                <a:ea typeface="Inria Sans"/>
                <a:cs typeface="Inria Sans"/>
                <a:sym typeface="Inria Sans"/>
              </a:rPr>
              <a:t>This simplifies the image by reducing it to a single luminance channel</a:t>
            </a:r>
            <a:endParaRPr dirty="0">
              <a:solidFill>
                <a:schemeClr val="dk1"/>
              </a:solidFill>
              <a:latin typeface="Inria Sans"/>
              <a:ea typeface="Inria Sans"/>
              <a:cs typeface="Inria Sans"/>
              <a:sym typeface="Inria Sans"/>
            </a:endParaRPr>
          </a:p>
        </p:txBody>
      </p:sp>
      <p:sp>
        <p:nvSpPr>
          <p:cNvPr id="582" name="Google Shape;582;p41"/>
          <p:cNvSpPr/>
          <p:nvPr/>
        </p:nvSpPr>
        <p:spPr>
          <a:xfrm>
            <a:off x="4650544" y="1592100"/>
            <a:ext cx="3630900" cy="1367700"/>
          </a:xfrm>
          <a:prstGeom prst="rect">
            <a:avLst/>
          </a:prstGeom>
          <a:solidFill>
            <a:srgbClr val="082A44">
              <a:alpha val="3100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b="1" dirty="0">
                <a:solidFill>
                  <a:schemeClr val="dk1"/>
                </a:solidFill>
                <a:latin typeface="Calibri" panose="020F0502020204030204" pitchFamily="34" charset="0"/>
                <a:ea typeface="Inria Sans"/>
                <a:cs typeface="Calibri" panose="020F0502020204030204" pitchFamily="34" charset="0"/>
                <a:sym typeface="Inria Sans"/>
              </a:rPr>
              <a:t>Black Hat Morph Transform </a:t>
            </a:r>
          </a:p>
          <a:p>
            <a:pPr marL="0" lvl="0" indent="0" algn="r" rtl="0">
              <a:spcBef>
                <a:spcPts val="0"/>
              </a:spcBef>
              <a:spcAft>
                <a:spcPts val="0"/>
              </a:spcAft>
              <a:buClr>
                <a:schemeClr val="dk1"/>
              </a:buClr>
              <a:buSzPts val="1100"/>
              <a:buFont typeface="Arial"/>
              <a:buNone/>
            </a:pPr>
            <a:r>
              <a:rPr lang="en-US" dirty="0">
                <a:solidFill>
                  <a:schemeClr val="dk1"/>
                </a:solidFill>
                <a:latin typeface="Inria Sans"/>
                <a:ea typeface="Inria Sans"/>
                <a:cs typeface="Inria Sans"/>
                <a:sym typeface="Inria Sans"/>
              </a:rPr>
              <a:t>A morphological kernel is created and used to reveal dark objects on a bright background.</a:t>
            </a:r>
          </a:p>
        </p:txBody>
      </p:sp>
      <p:sp>
        <p:nvSpPr>
          <p:cNvPr id="583" name="Google Shape;583;p41"/>
          <p:cNvSpPr/>
          <p:nvPr/>
        </p:nvSpPr>
        <p:spPr>
          <a:xfrm>
            <a:off x="869522" y="3110004"/>
            <a:ext cx="3630900" cy="1367700"/>
          </a:xfrm>
          <a:prstGeom prst="rect">
            <a:avLst/>
          </a:prstGeom>
          <a:solidFill>
            <a:srgbClr val="082A44">
              <a:alpha val="3000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Inria Sans"/>
              <a:ea typeface="Inria Sans"/>
              <a:cs typeface="Inria Sans"/>
              <a:sym typeface="Inria Sans"/>
            </a:endParaRPr>
          </a:p>
          <a:p>
            <a:pPr marL="0" lvl="0" indent="0" algn="l" rtl="0">
              <a:spcBef>
                <a:spcPts val="600"/>
              </a:spcBef>
              <a:spcAft>
                <a:spcPts val="0"/>
              </a:spcAft>
              <a:buClr>
                <a:schemeClr val="dk1"/>
              </a:buClr>
              <a:buSzPts val="1100"/>
              <a:buFont typeface="Arial"/>
              <a:buNone/>
            </a:pPr>
            <a:r>
              <a:rPr lang="en-US" dirty="0">
                <a:solidFill>
                  <a:schemeClr val="dk1"/>
                </a:solidFill>
                <a:latin typeface="Inria Sans"/>
                <a:ea typeface="Inria Sans"/>
                <a:cs typeface="Inria Sans"/>
                <a:sym typeface="Inria Sans"/>
              </a:rPr>
              <a:t>Effectively "paints over" the areas where hairs were detected, using other pixel information to fill in the gaps.</a:t>
            </a:r>
          </a:p>
          <a:p>
            <a:pPr marL="0" lvl="0" indent="0" algn="l" rtl="0">
              <a:spcBef>
                <a:spcPts val="600"/>
              </a:spcBef>
              <a:spcAft>
                <a:spcPts val="600"/>
              </a:spcAft>
              <a:buClr>
                <a:schemeClr val="dk1"/>
              </a:buClr>
              <a:buSzPts val="1100"/>
              <a:buFont typeface="Arial"/>
              <a:buNone/>
            </a:pPr>
            <a:r>
              <a:rPr lang="en-US" sz="1600" b="1" dirty="0">
                <a:solidFill>
                  <a:schemeClr val="dk1"/>
                </a:solidFill>
                <a:latin typeface="Inria Sans"/>
                <a:ea typeface="Inria Sans"/>
                <a:cs typeface="Inria Sans"/>
                <a:sym typeface="Inria Sans"/>
              </a:rPr>
              <a:t>Apply Inplanting </a:t>
            </a:r>
            <a:endParaRPr lang="en-US" sz="1600" dirty="0">
              <a:solidFill>
                <a:schemeClr val="dk1"/>
              </a:solidFill>
              <a:latin typeface="Inria Sans"/>
              <a:ea typeface="Inria Sans"/>
              <a:cs typeface="Inria Sans"/>
              <a:sym typeface="Inria Sans"/>
            </a:endParaRPr>
          </a:p>
        </p:txBody>
      </p:sp>
      <p:sp>
        <p:nvSpPr>
          <p:cNvPr id="584" name="Google Shape;584;p41"/>
          <p:cNvSpPr/>
          <p:nvPr/>
        </p:nvSpPr>
        <p:spPr>
          <a:xfrm>
            <a:off x="4650544" y="3110004"/>
            <a:ext cx="3630900" cy="1367699"/>
          </a:xfrm>
          <a:prstGeom prst="rect">
            <a:avLst/>
          </a:prstGeom>
          <a:solidFill>
            <a:srgbClr val="082A44">
              <a:alpha val="3000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Inria Sans"/>
                <a:ea typeface="Inria Sans"/>
                <a:cs typeface="Inria Sans"/>
                <a:sym typeface="Inria Sans"/>
              </a:rPr>
              <a:t>converts it to a binary image. Pixels with a value greater than 10 are set to 255 (w), and all others are set to 0 (bl)</a:t>
            </a:r>
          </a:p>
          <a:p>
            <a:pPr marL="0" lvl="0" indent="0" algn="r" rtl="0">
              <a:spcBef>
                <a:spcPts val="600"/>
              </a:spcBef>
              <a:spcAft>
                <a:spcPts val="600"/>
              </a:spcAft>
              <a:buNone/>
            </a:pPr>
            <a:r>
              <a:rPr lang="en" sz="1500" b="1" dirty="0">
                <a:solidFill>
                  <a:schemeClr val="dk1"/>
                </a:solidFill>
                <a:latin typeface="Inria Sans"/>
                <a:ea typeface="Inria Sans"/>
                <a:cs typeface="Inria Sans"/>
                <a:sym typeface="Inria Sans"/>
              </a:rPr>
              <a:t>Apply Binary Thresholding</a:t>
            </a:r>
            <a:endParaRPr sz="1500" dirty="0">
              <a:solidFill>
                <a:schemeClr val="dk1"/>
              </a:solidFill>
              <a:latin typeface="Inria Sans"/>
              <a:ea typeface="Inria Sans"/>
              <a:cs typeface="Inria Sans"/>
              <a:sym typeface="Inria Sans"/>
            </a:endParaRPr>
          </a:p>
        </p:txBody>
      </p:sp>
      <p:sp>
        <p:nvSpPr>
          <p:cNvPr id="585" name="Google Shape;585;p41"/>
          <p:cNvSpPr/>
          <p:nvPr/>
        </p:nvSpPr>
        <p:spPr>
          <a:xfrm>
            <a:off x="3458093" y="1915783"/>
            <a:ext cx="2086500" cy="20865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rot="5400000">
            <a:off x="3608419" y="1915783"/>
            <a:ext cx="2086500" cy="20865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rot="10800000">
            <a:off x="3608419" y="2067267"/>
            <a:ext cx="2086500" cy="20865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rot="-5400000">
            <a:off x="3458093" y="2078518"/>
            <a:ext cx="2086500" cy="20865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244;p48">
            <a:extLst>
              <a:ext uri="{FF2B5EF4-FFF2-40B4-BE49-F238E27FC236}">
                <a16:creationId xmlns:a16="http://schemas.microsoft.com/office/drawing/2014/main" id="{F4067097-C5F6-1BC1-FAFF-0D3785A6AE37}"/>
              </a:ext>
            </a:extLst>
          </p:cNvPr>
          <p:cNvGrpSpPr/>
          <p:nvPr/>
        </p:nvGrpSpPr>
        <p:grpSpPr>
          <a:xfrm rot="18143022">
            <a:off x="4353818" y="2838046"/>
            <a:ext cx="443331" cy="445437"/>
            <a:chOff x="1400175" y="1220787"/>
            <a:chExt cx="4473575" cy="4476750"/>
          </a:xfrm>
        </p:grpSpPr>
        <p:sp>
          <p:nvSpPr>
            <p:cNvPr id="3" name="Google Shape;1245;p48">
              <a:extLst>
                <a:ext uri="{FF2B5EF4-FFF2-40B4-BE49-F238E27FC236}">
                  <a16:creationId xmlns:a16="http://schemas.microsoft.com/office/drawing/2014/main" id="{8D989DDA-DD1C-7F93-5D69-7DDFDDF348C3}"/>
                </a:ext>
              </a:extLst>
            </p:cNvPr>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 name="Google Shape;1246;p48">
              <a:extLst>
                <a:ext uri="{FF2B5EF4-FFF2-40B4-BE49-F238E27FC236}">
                  <a16:creationId xmlns:a16="http://schemas.microsoft.com/office/drawing/2014/main" id="{61908954-E885-61F6-9189-80DA6E6D83FC}"/>
                </a:ext>
              </a:extLst>
            </p:cNvPr>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 name="Google Shape;1247;p48">
              <a:extLst>
                <a:ext uri="{FF2B5EF4-FFF2-40B4-BE49-F238E27FC236}">
                  <a16:creationId xmlns:a16="http://schemas.microsoft.com/office/drawing/2014/main" id="{3C4C4277-3BFD-E84F-BE5C-AD2B87306B0C}"/>
                </a:ext>
              </a:extLst>
            </p:cNvPr>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248;p48">
              <a:extLst>
                <a:ext uri="{FF2B5EF4-FFF2-40B4-BE49-F238E27FC236}">
                  <a16:creationId xmlns:a16="http://schemas.microsoft.com/office/drawing/2014/main" id="{067F74FB-D0DD-8679-EEF8-7954FD15936A}"/>
                </a:ext>
              </a:extLst>
            </p:cNvPr>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dirty="0"/>
              <a:t>IMAGE COMPARISION </a:t>
            </a:r>
            <a:endParaRPr sz="1200" dirty="0"/>
          </a:p>
        </p:txBody>
      </p:sp>
      <p:sp>
        <p:nvSpPr>
          <p:cNvPr id="687" name="Google Shape;687;p45"/>
          <p:cNvSpPr/>
          <p:nvPr/>
        </p:nvSpPr>
        <p:spPr>
          <a:xfrm>
            <a:off x="375660" y="467100"/>
            <a:ext cx="8209800" cy="4209000"/>
          </a:xfrm>
          <a:prstGeom prst="rect">
            <a:avLst/>
          </a:prstGeom>
          <a:solidFill>
            <a:srgbClr val="082A44">
              <a:alpha val="1732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5"/>
          <p:cNvGrpSpPr/>
          <p:nvPr/>
        </p:nvGrpSpPr>
        <p:grpSpPr>
          <a:xfrm>
            <a:off x="546710" y="467111"/>
            <a:ext cx="7867750" cy="4209098"/>
            <a:chOff x="638138" y="467100"/>
            <a:chExt cx="7867750" cy="4194000"/>
          </a:xfrm>
        </p:grpSpPr>
        <p:cxnSp>
          <p:nvCxnSpPr>
            <p:cNvPr id="689" name="Google Shape;689;p45"/>
            <p:cNvCxnSpPr/>
            <p:nvPr/>
          </p:nvCxnSpPr>
          <p:spPr>
            <a:xfrm>
              <a:off x="638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45"/>
            <p:cNvCxnSpPr/>
            <p:nvPr/>
          </p:nvCxnSpPr>
          <p:spPr>
            <a:xfrm>
              <a:off x="809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1" name="Google Shape;691;p45"/>
            <p:cNvCxnSpPr/>
            <p:nvPr/>
          </p:nvCxnSpPr>
          <p:spPr>
            <a:xfrm>
              <a:off x="980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2" name="Google Shape;692;p45"/>
            <p:cNvCxnSpPr/>
            <p:nvPr/>
          </p:nvCxnSpPr>
          <p:spPr>
            <a:xfrm>
              <a:off x="1151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3" name="Google Shape;693;p45"/>
            <p:cNvCxnSpPr/>
            <p:nvPr/>
          </p:nvCxnSpPr>
          <p:spPr>
            <a:xfrm>
              <a:off x="1322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45"/>
            <p:cNvCxnSpPr/>
            <p:nvPr/>
          </p:nvCxnSpPr>
          <p:spPr>
            <a:xfrm>
              <a:off x="1493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45"/>
            <p:cNvCxnSpPr/>
            <p:nvPr/>
          </p:nvCxnSpPr>
          <p:spPr>
            <a:xfrm>
              <a:off x="1664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45"/>
            <p:cNvCxnSpPr/>
            <p:nvPr/>
          </p:nvCxnSpPr>
          <p:spPr>
            <a:xfrm>
              <a:off x="1835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45"/>
            <p:cNvCxnSpPr/>
            <p:nvPr/>
          </p:nvCxnSpPr>
          <p:spPr>
            <a:xfrm>
              <a:off x="2006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45"/>
            <p:cNvCxnSpPr/>
            <p:nvPr/>
          </p:nvCxnSpPr>
          <p:spPr>
            <a:xfrm>
              <a:off x="2177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45"/>
            <p:cNvCxnSpPr/>
            <p:nvPr/>
          </p:nvCxnSpPr>
          <p:spPr>
            <a:xfrm>
              <a:off x="2348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0" name="Google Shape;700;p45"/>
            <p:cNvCxnSpPr/>
            <p:nvPr/>
          </p:nvCxnSpPr>
          <p:spPr>
            <a:xfrm>
              <a:off x="2519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1" name="Google Shape;701;p45"/>
            <p:cNvCxnSpPr/>
            <p:nvPr/>
          </p:nvCxnSpPr>
          <p:spPr>
            <a:xfrm>
              <a:off x="2690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2" name="Google Shape;702;p45"/>
            <p:cNvCxnSpPr/>
            <p:nvPr/>
          </p:nvCxnSpPr>
          <p:spPr>
            <a:xfrm>
              <a:off x="2861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3" name="Google Shape;703;p45"/>
            <p:cNvCxnSpPr/>
            <p:nvPr/>
          </p:nvCxnSpPr>
          <p:spPr>
            <a:xfrm>
              <a:off x="3032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4" name="Google Shape;704;p45"/>
            <p:cNvCxnSpPr/>
            <p:nvPr/>
          </p:nvCxnSpPr>
          <p:spPr>
            <a:xfrm>
              <a:off x="3203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5" name="Google Shape;705;p45"/>
            <p:cNvCxnSpPr/>
            <p:nvPr/>
          </p:nvCxnSpPr>
          <p:spPr>
            <a:xfrm>
              <a:off x="3374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6" name="Google Shape;706;p45"/>
            <p:cNvCxnSpPr/>
            <p:nvPr/>
          </p:nvCxnSpPr>
          <p:spPr>
            <a:xfrm>
              <a:off x="3545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7" name="Google Shape;707;p45"/>
            <p:cNvCxnSpPr/>
            <p:nvPr/>
          </p:nvCxnSpPr>
          <p:spPr>
            <a:xfrm>
              <a:off x="3716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8" name="Google Shape;708;p45"/>
            <p:cNvCxnSpPr/>
            <p:nvPr/>
          </p:nvCxnSpPr>
          <p:spPr>
            <a:xfrm>
              <a:off x="3887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09" name="Google Shape;709;p45"/>
            <p:cNvCxnSpPr/>
            <p:nvPr/>
          </p:nvCxnSpPr>
          <p:spPr>
            <a:xfrm>
              <a:off x="40588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0" name="Google Shape;710;p45"/>
            <p:cNvCxnSpPr/>
            <p:nvPr/>
          </p:nvCxnSpPr>
          <p:spPr>
            <a:xfrm>
              <a:off x="42299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45"/>
            <p:cNvCxnSpPr/>
            <p:nvPr/>
          </p:nvCxnSpPr>
          <p:spPr>
            <a:xfrm>
              <a:off x="44009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5"/>
            <p:cNvCxnSpPr/>
            <p:nvPr/>
          </p:nvCxnSpPr>
          <p:spPr>
            <a:xfrm>
              <a:off x="47430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5"/>
            <p:cNvCxnSpPr/>
            <p:nvPr/>
          </p:nvCxnSpPr>
          <p:spPr>
            <a:xfrm>
              <a:off x="49141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5"/>
            <p:cNvCxnSpPr/>
            <p:nvPr/>
          </p:nvCxnSpPr>
          <p:spPr>
            <a:xfrm>
              <a:off x="50851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5"/>
            <p:cNvCxnSpPr/>
            <p:nvPr/>
          </p:nvCxnSpPr>
          <p:spPr>
            <a:xfrm>
              <a:off x="52561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5"/>
            <p:cNvCxnSpPr/>
            <p:nvPr/>
          </p:nvCxnSpPr>
          <p:spPr>
            <a:xfrm>
              <a:off x="54272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5"/>
            <p:cNvCxnSpPr/>
            <p:nvPr/>
          </p:nvCxnSpPr>
          <p:spPr>
            <a:xfrm>
              <a:off x="55982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5"/>
            <p:cNvCxnSpPr/>
            <p:nvPr/>
          </p:nvCxnSpPr>
          <p:spPr>
            <a:xfrm>
              <a:off x="57692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5"/>
            <p:cNvCxnSpPr/>
            <p:nvPr/>
          </p:nvCxnSpPr>
          <p:spPr>
            <a:xfrm>
              <a:off x="59403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5"/>
            <p:cNvCxnSpPr/>
            <p:nvPr/>
          </p:nvCxnSpPr>
          <p:spPr>
            <a:xfrm>
              <a:off x="61113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1" name="Google Shape;721;p45"/>
            <p:cNvCxnSpPr/>
            <p:nvPr/>
          </p:nvCxnSpPr>
          <p:spPr>
            <a:xfrm>
              <a:off x="62824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45"/>
            <p:cNvCxnSpPr/>
            <p:nvPr/>
          </p:nvCxnSpPr>
          <p:spPr>
            <a:xfrm>
              <a:off x="64534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3" name="Google Shape;723;p45"/>
            <p:cNvCxnSpPr/>
            <p:nvPr/>
          </p:nvCxnSpPr>
          <p:spPr>
            <a:xfrm>
              <a:off x="66244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4" name="Google Shape;724;p45"/>
            <p:cNvCxnSpPr/>
            <p:nvPr/>
          </p:nvCxnSpPr>
          <p:spPr>
            <a:xfrm>
              <a:off x="67955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5" name="Google Shape;725;p45"/>
            <p:cNvCxnSpPr/>
            <p:nvPr/>
          </p:nvCxnSpPr>
          <p:spPr>
            <a:xfrm>
              <a:off x="69665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6" name="Google Shape;726;p45"/>
            <p:cNvCxnSpPr/>
            <p:nvPr/>
          </p:nvCxnSpPr>
          <p:spPr>
            <a:xfrm>
              <a:off x="713758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7" name="Google Shape;727;p45"/>
            <p:cNvCxnSpPr/>
            <p:nvPr/>
          </p:nvCxnSpPr>
          <p:spPr>
            <a:xfrm>
              <a:off x="730862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8" name="Google Shape;728;p45"/>
            <p:cNvCxnSpPr/>
            <p:nvPr/>
          </p:nvCxnSpPr>
          <p:spPr>
            <a:xfrm>
              <a:off x="747966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29" name="Google Shape;729;p45"/>
            <p:cNvCxnSpPr/>
            <p:nvPr/>
          </p:nvCxnSpPr>
          <p:spPr>
            <a:xfrm>
              <a:off x="765070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0" name="Google Shape;730;p45"/>
            <p:cNvCxnSpPr/>
            <p:nvPr/>
          </p:nvCxnSpPr>
          <p:spPr>
            <a:xfrm>
              <a:off x="7821738"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1" name="Google Shape;731;p45"/>
            <p:cNvCxnSpPr/>
            <p:nvPr/>
          </p:nvCxnSpPr>
          <p:spPr>
            <a:xfrm>
              <a:off x="7992775"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2" name="Google Shape;732;p45"/>
            <p:cNvCxnSpPr/>
            <p:nvPr/>
          </p:nvCxnSpPr>
          <p:spPr>
            <a:xfrm>
              <a:off x="8163813"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3" name="Google Shape;733;p45"/>
            <p:cNvCxnSpPr/>
            <p:nvPr/>
          </p:nvCxnSpPr>
          <p:spPr>
            <a:xfrm>
              <a:off x="8334850" y="46710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4" name="Google Shape;734;p45"/>
            <p:cNvCxnSpPr/>
            <p:nvPr/>
          </p:nvCxnSpPr>
          <p:spPr>
            <a:xfrm>
              <a:off x="8505888" y="467100"/>
              <a:ext cx="0" cy="4194000"/>
            </a:xfrm>
            <a:prstGeom prst="straightConnector1">
              <a:avLst/>
            </a:prstGeom>
            <a:noFill/>
            <a:ln w="9525" cap="flat" cmpd="sng">
              <a:solidFill>
                <a:schemeClr val="accent3"/>
              </a:solidFill>
              <a:prstDash val="solid"/>
              <a:round/>
              <a:headEnd type="none" w="med" len="med"/>
              <a:tailEnd type="none" w="med" len="med"/>
            </a:ln>
          </p:spPr>
        </p:cxnSp>
      </p:grpSp>
      <p:sp>
        <p:nvSpPr>
          <p:cNvPr id="735" name="Google Shape;735;p45"/>
          <p:cNvSpPr txBox="1">
            <a:spLocks noGrp="1"/>
          </p:cNvSpPr>
          <p:nvPr>
            <p:ph type="sldNum" idx="12"/>
          </p:nvPr>
        </p:nvSpPr>
        <p:spPr>
          <a:xfrm>
            <a:off x="8640175" y="4649422"/>
            <a:ext cx="351300" cy="34167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736" name="Google Shape;736;p45"/>
          <p:cNvGrpSpPr/>
          <p:nvPr/>
        </p:nvGrpSpPr>
        <p:grpSpPr>
          <a:xfrm>
            <a:off x="375667" y="642473"/>
            <a:ext cx="8209755" cy="3858239"/>
            <a:chOff x="467088" y="642474"/>
            <a:chExt cx="4194000" cy="3858239"/>
          </a:xfrm>
        </p:grpSpPr>
        <p:cxnSp>
          <p:nvCxnSpPr>
            <p:cNvPr id="737" name="Google Shape;737;p45"/>
            <p:cNvCxnSpPr/>
            <p:nvPr/>
          </p:nvCxnSpPr>
          <p:spPr>
            <a:xfrm>
              <a:off x="2564088" y="-145452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8" name="Google Shape;738;p45"/>
            <p:cNvCxnSpPr/>
            <p:nvPr/>
          </p:nvCxnSpPr>
          <p:spPr>
            <a:xfrm>
              <a:off x="2564088" y="-127915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39" name="Google Shape;739;p45"/>
            <p:cNvCxnSpPr/>
            <p:nvPr/>
          </p:nvCxnSpPr>
          <p:spPr>
            <a:xfrm>
              <a:off x="2564088" y="-110377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0" name="Google Shape;740;p45"/>
            <p:cNvCxnSpPr/>
            <p:nvPr/>
          </p:nvCxnSpPr>
          <p:spPr>
            <a:xfrm>
              <a:off x="2564088" y="-92840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1" name="Google Shape;741;p45"/>
            <p:cNvCxnSpPr/>
            <p:nvPr/>
          </p:nvCxnSpPr>
          <p:spPr>
            <a:xfrm>
              <a:off x="2564088" y="-75302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2" name="Google Shape;742;p45"/>
            <p:cNvCxnSpPr/>
            <p:nvPr/>
          </p:nvCxnSpPr>
          <p:spPr>
            <a:xfrm>
              <a:off x="2564088" y="-57765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3" name="Google Shape;743;p45"/>
            <p:cNvCxnSpPr/>
            <p:nvPr/>
          </p:nvCxnSpPr>
          <p:spPr>
            <a:xfrm>
              <a:off x="2564088" y="-40227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4" name="Google Shape;744;p45"/>
            <p:cNvCxnSpPr/>
            <p:nvPr/>
          </p:nvCxnSpPr>
          <p:spPr>
            <a:xfrm>
              <a:off x="2564088" y="-22690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5" name="Google Shape;745;p45"/>
            <p:cNvCxnSpPr/>
            <p:nvPr/>
          </p:nvCxnSpPr>
          <p:spPr>
            <a:xfrm>
              <a:off x="2564088" y="-5153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6" name="Google Shape;746;p45"/>
            <p:cNvCxnSpPr/>
            <p:nvPr/>
          </p:nvCxnSpPr>
          <p:spPr>
            <a:xfrm>
              <a:off x="2564088" y="12384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7" name="Google Shape;747;p45"/>
            <p:cNvCxnSpPr/>
            <p:nvPr/>
          </p:nvCxnSpPr>
          <p:spPr>
            <a:xfrm>
              <a:off x="2564088" y="29921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8" name="Google Shape;748;p45"/>
            <p:cNvCxnSpPr/>
            <p:nvPr/>
          </p:nvCxnSpPr>
          <p:spPr>
            <a:xfrm>
              <a:off x="2564088" y="649968"/>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49" name="Google Shape;749;p45"/>
            <p:cNvCxnSpPr/>
            <p:nvPr/>
          </p:nvCxnSpPr>
          <p:spPr>
            <a:xfrm>
              <a:off x="2564088" y="825343"/>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0" name="Google Shape;750;p45"/>
            <p:cNvCxnSpPr/>
            <p:nvPr/>
          </p:nvCxnSpPr>
          <p:spPr>
            <a:xfrm>
              <a:off x="2564088" y="1000717"/>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1" name="Google Shape;751;p45"/>
            <p:cNvCxnSpPr/>
            <p:nvPr/>
          </p:nvCxnSpPr>
          <p:spPr>
            <a:xfrm>
              <a:off x="2564088" y="1176092"/>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2" name="Google Shape;752;p45"/>
            <p:cNvCxnSpPr/>
            <p:nvPr/>
          </p:nvCxnSpPr>
          <p:spPr>
            <a:xfrm>
              <a:off x="2564088" y="1351466"/>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3" name="Google Shape;753;p45"/>
            <p:cNvCxnSpPr/>
            <p:nvPr/>
          </p:nvCxnSpPr>
          <p:spPr>
            <a:xfrm>
              <a:off x="2564088" y="1526841"/>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4" name="Google Shape;754;p45"/>
            <p:cNvCxnSpPr/>
            <p:nvPr/>
          </p:nvCxnSpPr>
          <p:spPr>
            <a:xfrm>
              <a:off x="2564088" y="1702215"/>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5" name="Google Shape;755;p45"/>
            <p:cNvCxnSpPr/>
            <p:nvPr/>
          </p:nvCxnSpPr>
          <p:spPr>
            <a:xfrm>
              <a:off x="2564088" y="1877590"/>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6" name="Google Shape;756;p45"/>
            <p:cNvCxnSpPr/>
            <p:nvPr/>
          </p:nvCxnSpPr>
          <p:spPr>
            <a:xfrm>
              <a:off x="2564088" y="2052964"/>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7" name="Google Shape;757;p45"/>
            <p:cNvCxnSpPr/>
            <p:nvPr/>
          </p:nvCxnSpPr>
          <p:spPr>
            <a:xfrm>
              <a:off x="2564088" y="2228339"/>
              <a:ext cx="0" cy="4194000"/>
            </a:xfrm>
            <a:prstGeom prst="straightConnector1">
              <a:avLst/>
            </a:prstGeom>
            <a:noFill/>
            <a:ln w="9525" cap="flat" cmpd="sng">
              <a:solidFill>
                <a:schemeClr val="accent3"/>
              </a:solidFill>
              <a:prstDash val="solid"/>
              <a:round/>
              <a:headEnd type="none" w="med" len="med"/>
              <a:tailEnd type="none" w="med" len="med"/>
            </a:ln>
          </p:spPr>
        </p:cxnSp>
        <p:cxnSp>
          <p:nvCxnSpPr>
            <p:cNvPr id="758" name="Google Shape;758;p45"/>
            <p:cNvCxnSpPr/>
            <p:nvPr/>
          </p:nvCxnSpPr>
          <p:spPr>
            <a:xfrm>
              <a:off x="2564088" y="2403713"/>
              <a:ext cx="0" cy="4194000"/>
            </a:xfrm>
            <a:prstGeom prst="straightConnector1">
              <a:avLst/>
            </a:prstGeom>
            <a:noFill/>
            <a:ln w="9525" cap="flat" cmpd="sng">
              <a:solidFill>
                <a:schemeClr val="accent3"/>
              </a:solidFill>
              <a:prstDash val="solid"/>
              <a:round/>
              <a:headEnd type="none" w="med" len="med"/>
              <a:tailEnd type="none" w="med" len="med"/>
            </a:ln>
          </p:spPr>
        </p:cxnSp>
      </p:grpSp>
      <p:cxnSp>
        <p:nvCxnSpPr>
          <p:cNvPr id="759" name="Google Shape;759;p45"/>
          <p:cNvCxnSpPr/>
          <p:nvPr/>
        </p:nvCxnSpPr>
        <p:spPr>
          <a:xfrm>
            <a:off x="2941235" y="467063"/>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60" name="Google Shape;760;p45"/>
          <p:cNvCxnSpPr/>
          <p:nvPr/>
        </p:nvCxnSpPr>
        <p:spPr>
          <a:xfrm>
            <a:off x="375660" y="2571600"/>
            <a:ext cx="8209800" cy="0"/>
          </a:xfrm>
          <a:prstGeom prst="straightConnector1">
            <a:avLst/>
          </a:prstGeom>
          <a:noFill/>
          <a:ln w="19050" cap="flat" cmpd="sng">
            <a:solidFill>
              <a:schemeClr val="dk1"/>
            </a:solidFill>
            <a:prstDash val="solid"/>
            <a:round/>
            <a:headEnd type="triangle" w="sm" len="sm"/>
            <a:tailEnd type="triangle" w="sm" len="sm"/>
          </a:ln>
        </p:spPr>
      </p:cxnSp>
      <p:pic>
        <p:nvPicPr>
          <p:cNvPr id="3" name="Picture 2" descr="A close up of a red blister&#10;&#10;Description automatically generated">
            <a:extLst>
              <a:ext uri="{FF2B5EF4-FFF2-40B4-BE49-F238E27FC236}">
                <a16:creationId xmlns:a16="http://schemas.microsoft.com/office/drawing/2014/main" id="{4C3C35D2-342D-FF83-E62C-57F61CAF669A}"/>
              </a:ext>
            </a:extLst>
          </p:cNvPr>
          <p:cNvPicPr>
            <a:picLocks noChangeAspect="1"/>
          </p:cNvPicPr>
          <p:nvPr/>
        </p:nvPicPr>
        <p:blipFill>
          <a:blip r:embed="rId3"/>
          <a:stretch>
            <a:fillRect/>
          </a:stretch>
        </p:blipFill>
        <p:spPr>
          <a:xfrm>
            <a:off x="375631" y="466991"/>
            <a:ext cx="2565521" cy="2101996"/>
          </a:xfrm>
          <a:prstGeom prst="rect">
            <a:avLst/>
          </a:prstGeom>
        </p:spPr>
      </p:pic>
      <p:cxnSp>
        <p:nvCxnSpPr>
          <p:cNvPr id="4" name="Google Shape;759;p45">
            <a:extLst>
              <a:ext uri="{FF2B5EF4-FFF2-40B4-BE49-F238E27FC236}">
                <a16:creationId xmlns:a16="http://schemas.microsoft.com/office/drawing/2014/main" id="{BE0E65C6-E9B4-88D2-BDD7-B227619C23B3}"/>
              </a:ext>
            </a:extLst>
          </p:cNvPr>
          <p:cNvCxnSpPr/>
          <p:nvPr/>
        </p:nvCxnSpPr>
        <p:spPr>
          <a:xfrm>
            <a:off x="5677860" y="464487"/>
            <a:ext cx="0" cy="4209000"/>
          </a:xfrm>
          <a:prstGeom prst="straightConnector1">
            <a:avLst/>
          </a:prstGeom>
          <a:noFill/>
          <a:ln w="19050" cap="flat" cmpd="sng">
            <a:solidFill>
              <a:schemeClr val="dk1"/>
            </a:solidFill>
            <a:prstDash val="solid"/>
            <a:round/>
            <a:headEnd type="triangle" w="sm" len="sm"/>
            <a:tailEnd type="triangle" w="sm" len="sm"/>
          </a:ln>
        </p:spPr>
      </p:cxnSp>
      <p:pic>
        <p:nvPicPr>
          <p:cNvPr id="6" name="Picture 5" descr="A red spot on a pink surface&#10;&#10;Description automatically generated">
            <a:extLst>
              <a:ext uri="{FF2B5EF4-FFF2-40B4-BE49-F238E27FC236}">
                <a16:creationId xmlns:a16="http://schemas.microsoft.com/office/drawing/2014/main" id="{0E5EBE6B-214B-5767-CBA7-F5DBF26C05AB}"/>
              </a:ext>
            </a:extLst>
          </p:cNvPr>
          <p:cNvPicPr>
            <a:picLocks noChangeAspect="1"/>
          </p:cNvPicPr>
          <p:nvPr/>
        </p:nvPicPr>
        <p:blipFill>
          <a:blip r:embed="rId4"/>
          <a:stretch>
            <a:fillRect/>
          </a:stretch>
        </p:blipFill>
        <p:spPr>
          <a:xfrm>
            <a:off x="2952115" y="2556994"/>
            <a:ext cx="5633268" cy="2118959"/>
          </a:xfrm>
          <a:prstGeom prst="rect">
            <a:avLst/>
          </a:prstGeom>
        </p:spPr>
      </p:pic>
      <p:pic>
        <p:nvPicPr>
          <p:cNvPr id="8" name="Picture 7" descr="White lines on a black background&#10;&#10;Description automatically generated">
            <a:extLst>
              <a:ext uri="{FF2B5EF4-FFF2-40B4-BE49-F238E27FC236}">
                <a16:creationId xmlns:a16="http://schemas.microsoft.com/office/drawing/2014/main" id="{BC5FCBBD-ACA0-235A-C228-93F607341E8B}"/>
              </a:ext>
            </a:extLst>
          </p:cNvPr>
          <p:cNvPicPr>
            <a:picLocks noChangeAspect="1"/>
          </p:cNvPicPr>
          <p:nvPr/>
        </p:nvPicPr>
        <p:blipFill>
          <a:blip r:embed="rId5"/>
          <a:stretch>
            <a:fillRect/>
          </a:stretch>
        </p:blipFill>
        <p:spPr>
          <a:xfrm>
            <a:off x="375621" y="2556995"/>
            <a:ext cx="2574221" cy="2130964"/>
          </a:xfrm>
          <a:prstGeom prst="rect">
            <a:avLst/>
          </a:prstGeom>
        </p:spPr>
      </p:pic>
      <p:pic>
        <p:nvPicPr>
          <p:cNvPr id="10" name="Picture 9" descr="A black spot on a white surface&#10;&#10;Description automatically generated">
            <a:extLst>
              <a:ext uri="{FF2B5EF4-FFF2-40B4-BE49-F238E27FC236}">
                <a16:creationId xmlns:a16="http://schemas.microsoft.com/office/drawing/2014/main" id="{783A9533-835A-BFD3-D4B6-83234363A0CF}"/>
              </a:ext>
            </a:extLst>
          </p:cNvPr>
          <p:cNvPicPr>
            <a:picLocks noChangeAspect="1"/>
          </p:cNvPicPr>
          <p:nvPr/>
        </p:nvPicPr>
        <p:blipFill>
          <a:blip r:embed="rId6"/>
          <a:stretch>
            <a:fillRect/>
          </a:stretch>
        </p:blipFill>
        <p:spPr>
          <a:xfrm>
            <a:off x="2941055" y="469713"/>
            <a:ext cx="2736632" cy="2099274"/>
          </a:xfrm>
          <a:prstGeom prst="rect">
            <a:avLst/>
          </a:prstGeom>
        </p:spPr>
      </p:pic>
      <p:pic>
        <p:nvPicPr>
          <p:cNvPr id="12" name="Picture 11" descr="A black and white background&#10;&#10;Description automatically generated">
            <a:extLst>
              <a:ext uri="{FF2B5EF4-FFF2-40B4-BE49-F238E27FC236}">
                <a16:creationId xmlns:a16="http://schemas.microsoft.com/office/drawing/2014/main" id="{3C1F5F13-220C-7AAD-6B39-1E21E7155385}"/>
              </a:ext>
            </a:extLst>
          </p:cNvPr>
          <p:cNvPicPr>
            <a:picLocks noChangeAspect="1"/>
          </p:cNvPicPr>
          <p:nvPr/>
        </p:nvPicPr>
        <p:blipFill>
          <a:blip r:embed="rId7"/>
          <a:stretch>
            <a:fillRect/>
          </a:stretch>
        </p:blipFill>
        <p:spPr>
          <a:xfrm>
            <a:off x="5677679" y="469871"/>
            <a:ext cx="2907703" cy="2118960"/>
          </a:xfrm>
          <a:prstGeom prst="rect">
            <a:avLst/>
          </a:prstGeom>
        </p:spPr>
      </p:pic>
      <p:sp>
        <p:nvSpPr>
          <p:cNvPr id="13" name="Right Arrow 12">
            <a:extLst>
              <a:ext uri="{FF2B5EF4-FFF2-40B4-BE49-F238E27FC236}">
                <a16:creationId xmlns:a16="http://schemas.microsoft.com/office/drawing/2014/main" id="{FB2F7214-D378-B0A2-0D89-D0A67288E211}"/>
              </a:ext>
            </a:extLst>
          </p:cNvPr>
          <p:cNvSpPr/>
          <p:nvPr/>
        </p:nvSpPr>
        <p:spPr>
          <a:xfrm>
            <a:off x="2755421" y="1371709"/>
            <a:ext cx="462902" cy="321164"/>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E9A7FF1-8183-5A8F-8543-1CF220FCC155}"/>
              </a:ext>
            </a:extLst>
          </p:cNvPr>
          <p:cNvSpPr/>
          <p:nvPr/>
        </p:nvSpPr>
        <p:spPr>
          <a:xfrm>
            <a:off x="5415344" y="1395502"/>
            <a:ext cx="483364" cy="350750"/>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D48A4FD-8C67-5B92-4A0E-120C979B0F53}"/>
              </a:ext>
            </a:extLst>
          </p:cNvPr>
          <p:cNvSpPr/>
          <p:nvPr/>
        </p:nvSpPr>
        <p:spPr>
          <a:xfrm>
            <a:off x="2770197" y="3529583"/>
            <a:ext cx="448126" cy="33832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ctrTitle" idx="4294967295"/>
          </p:nvPr>
        </p:nvSpPr>
        <p:spPr>
          <a:xfrm>
            <a:off x="1207850" y="925368"/>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6"/>
                </a:solidFill>
              </a:rPr>
              <a:t>46,543 </a:t>
            </a:r>
            <a:endParaRPr sz="4800" dirty="0">
              <a:solidFill>
                <a:schemeClr val="accent6"/>
              </a:solidFill>
            </a:endParaRPr>
          </a:p>
        </p:txBody>
      </p:sp>
      <p:sp>
        <p:nvSpPr>
          <p:cNvPr id="365" name="Google Shape;365;p27"/>
          <p:cNvSpPr txBox="1">
            <a:spLocks noGrp="1"/>
          </p:cNvSpPr>
          <p:nvPr>
            <p:ph type="subTitle" idx="4294967295"/>
          </p:nvPr>
        </p:nvSpPr>
        <p:spPr>
          <a:xfrm>
            <a:off x="1207850" y="1612476"/>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Augmented Images</a:t>
            </a:r>
            <a:endParaRPr sz="2400" dirty="0"/>
          </a:p>
        </p:txBody>
      </p:sp>
      <p:sp>
        <p:nvSpPr>
          <p:cNvPr id="366" name="Google Shape;366;p27"/>
          <p:cNvSpPr txBox="1">
            <a:spLocks noGrp="1"/>
          </p:cNvSpPr>
          <p:nvPr>
            <p:ph type="ctrTitle" idx="4294967295"/>
          </p:nvPr>
        </p:nvSpPr>
        <p:spPr>
          <a:xfrm>
            <a:off x="1207850" y="3554261"/>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4"/>
                </a:solidFill>
              </a:rPr>
              <a:t>(32 x 32)</a:t>
            </a:r>
            <a:endParaRPr sz="4800" dirty="0">
              <a:solidFill>
                <a:schemeClr val="accent4"/>
              </a:solidFill>
            </a:endParaRPr>
          </a:p>
        </p:txBody>
      </p:sp>
      <p:sp>
        <p:nvSpPr>
          <p:cNvPr id="367" name="Google Shape;367;p27"/>
          <p:cNvSpPr txBox="1">
            <a:spLocks noGrp="1"/>
          </p:cNvSpPr>
          <p:nvPr>
            <p:ph type="subTitle" idx="4294967295"/>
          </p:nvPr>
        </p:nvSpPr>
        <p:spPr>
          <a:xfrm>
            <a:off x="1207850" y="4241369"/>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Resized I</a:t>
            </a:r>
            <a:r>
              <a:rPr lang="en-US" dirty="0"/>
              <a:t>m</a:t>
            </a:r>
            <a:r>
              <a:rPr lang="en" dirty="0"/>
              <a:t>age Resolution</a:t>
            </a:r>
            <a:endParaRPr sz="2400" dirty="0"/>
          </a:p>
        </p:txBody>
      </p:sp>
      <p:sp>
        <p:nvSpPr>
          <p:cNvPr id="368" name="Google Shape;368;p27"/>
          <p:cNvSpPr txBox="1">
            <a:spLocks noGrp="1"/>
          </p:cNvSpPr>
          <p:nvPr>
            <p:ph type="ctrTitle" idx="4294967295"/>
          </p:nvPr>
        </p:nvSpPr>
        <p:spPr>
          <a:xfrm>
            <a:off x="1207850" y="2239815"/>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dirty="0">
                <a:solidFill>
                  <a:schemeClr val="accent5"/>
                </a:solidFill>
              </a:rPr>
              <a:t>6,500+</a:t>
            </a:r>
            <a:endParaRPr sz="4800" dirty="0">
              <a:solidFill>
                <a:schemeClr val="accent5"/>
              </a:solidFill>
            </a:endParaRPr>
          </a:p>
        </p:txBody>
      </p:sp>
      <p:sp>
        <p:nvSpPr>
          <p:cNvPr id="369" name="Google Shape;369;p27"/>
          <p:cNvSpPr txBox="1">
            <a:spLocks noGrp="1"/>
          </p:cNvSpPr>
          <p:nvPr>
            <p:ph type="subTitle" idx="4294967295"/>
          </p:nvPr>
        </p:nvSpPr>
        <p:spPr>
          <a:xfrm>
            <a:off x="1207850" y="2926923"/>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Images for each class</a:t>
            </a:r>
            <a:endParaRPr sz="2400" dirty="0"/>
          </a:p>
        </p:txBody>
      </p:sp>
      <p:sp>
        <p:nvSpPr>
          <p:cNvPr id="370" name="Google Shape;370;p2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2" name="Google Shape;1528;p48">
            <a:extLst>
              <a:ext uri="{FF2B5EF4-FFF2-40B4-BE49-F238E27FC236}">
                <a16:creationId xmlns:a16="http://schemas.microsoft.com/office/drawing/2014/main" id="{D446A94E-A7AA-AA05-E05D-4E70741AD5FE}"/>
              </a:ext>
            </a:extLst>
          </p:cNvPr>
          <p:cNvGrpSpPr/>
          <p:nvPr/>
        </p:nvGrpSpPr>
        <p:grpSpPr>
          <a:xfrm>
            <a:off x="1388570" y="280655"/>
            <a:ext cx="445578" cy="445774"/>
            <a:chOff x="557511" y="3214924"/>
            <a:chExt cx="719836" cy="720151"/>
          </a:xfrm>
        </p:grpSpPr>
        <p:sp>
          <p:nvSpPr>
            <p:cNvPr id="3" name="Google Shape;1529;p48">
              <a:extLst>
                <a:ext uri="{FF2B5EF4-FFF2-40B4-BE49-F238E27FC236}">
                  <a16:creationId xmlns:a16="http://schemas.microsoft.com/office/drawing/2014/main" id="{300B3E65-3771-CE1E-643B-6E96FDD0DCC5}"/>
                </a:ext>
              </a:extLst>
            </p:cNvPr>
            <p:cNvSpPr/>
            <p:nvPr/>
          </p:nvSpPr>
          <p:spPr>
            <a:xfrm>
              <a:off x="557511" y="3214924"/>
              <a:ext cx="434543" cy="347862"/>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 name="Google Shape;1530;p48">
              <a:extLst>
                <a:ext uri="{FF2B5EF4-FFF2-40B4-BE49-F238E27FC236}">
                  <a16:creationId xmlns:a16="http://schemas.microsoft.com/office/drawing/2014/main" id="{F28F73A3-AB31-5F94-26CF-74BF7AFC3C9A}"/>
                </a:ext>
              </a:extLst>
            </p:cNvPr>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 name="Google Shape;1531;p48">
              <a:extLst>
                <a:ext uri="{FF2B5EF4-FFF2-40B4-BE49-F238E27FC236}">
                  <a16:creationId xmlns:a16="http://schemas.microsoft.com/office/drawing/2014/main" id="{8E7AE561-69B0-3282-7F0A-324CC23EFECA}"/>
                </a:ext>
              </a:extLst>
            </p:cNvPr>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532;p48">
              <a:extLst>
                <a:ext uri="{FF2B5EF4-FFF2-40B4-BE49-F238E27FC236}">
                  <a16:creationId xmlns:a16="http://schemas.microsoft.com/office/drawing/2014/main" id="{22405AEB-D9EF-5836-314E-7A1C5DC1CFD7}"/>
                </a:ext>
              </a:extLst>
            </p:cNvPr>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7" name="TextBox 6">
            <a:extLst>
              <a:ext uri="{FF2B5EF4-FFF2-40B4-BE49-F238E27FC236}">
                <a16:creationId xmlns:a16="http://schemas.microsoft.com/office/drawing/2014/main" id="{87B8B4CE-8BC8-03CD-9211-C9E28099A88E}"/>
              </a:ext>
            </a:extLst>
          </p:cNvPr>
          <p:cNvSpPr txBox="1"/>
          <p:nvPr/>
        </p:nvSpPr>
        <p:spPr>
          <a:xfrm>
            <a:off x="1883778" y="227481"/>
            <a:ext cx="5422278" cy="523220"/>
          </a:xfrm>
          <a:prstGeom prst="rect">
            <a:avLst/>
          </a:prstGeom>
          <a:noFill/>
        </p:spPr>
        <p:txBody>
          <a:bodyPr wrap="square" rtlCol="0">
            <a:spAutoFit/>
          </a:bodyPr>
          <a:lstStyle/>
          <a:p>
            <a:r>
              <a:rPr lang="en-US" sz="2800" dirty="0">
                <a:solidFill>
                  <a:schemeClr val="tx1"/>
                </a:solidFill>
                <a:latin typeface="Calibri" panose="020F0502020204030204" pitchFamily="34" charset="0"/>
                <a:cs typeface="Calibri" panose="020F0502020204030204" pitchFamily="34" charset="0"/>
              </a:rPr>
              <a:t>IMAGE AGUMENTATION LEAD 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anim calcmode="lin" valueType="num">
                                      <p:cBhvr>
                                        <p:cTn id="8" dur="1000" fill="hold"/>
                                        <p:tgtEl>
                                          <p:spTgt spid="364"/>
                                        </p:tgtEl>
                                        <p:attrNameLst>
                                          <p:attrName>ppt_x</p:attrName>
                                        </p:attrNameLst>
                                      </p:cBhvr>
                                      <p:tavLst>
                                        <p:tav tm="0">
                                          <p:val>
                                            <p:strVal val="#ppt_x"/>
                                          </p:val>
                                        </p:tav>
                                        <p:tav tm="100000">
                                          <p:val>
                                            <p:strVal val="#ppt_x"/>
                                          </p:val>
                                        </p:tav>
                                      </p:tavLst>
                                    </p:anim>
                                    <p:anim calcmode="lin" valueType="num">
                                      <p:cBhvr>
                                        <p:cTn id="9" dur="900" decel="100000" fill="hold"/>
                                        <p:tgtEl>
                                          <p:spTgt spid="36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6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65">
                                            <p:txEl>
                                              <p:pRg st="0" end="0"/>
                                            </p:txEl>
                                          </p:spTgt>
                                        </p:tgtEl>
                                        <p:attrNameLst>
                                          <p:attrName>style.visibility</p:attrName>
                                        </p:attrNameLst>
                                      </p:cBhvr>
                                      <p:to>
                                        <p:strVal val="visible"/>
                                      </p:to>
                                    </p:set>
                                    <p:animEffect transition="in" filter="fade">
                                      <p:cBhvr>
                                        <p:cTn id="13" dur="1000"/>
                                        <p:tgtEl>
                                          <p:spTgt spid="365">
                                            <p:txEl>
                                              <p:pRg st="0" end="0"/>
                                            </p:txEl>
                                          </p:spTgt>
                                        </p:tgtEl>
                                      </p:cBhvr>
                                    </p:animEffect>
                                    <p:anim calcmode="lin" valueType="num">
                                      <p:cBhvr>
                                        <p:cTn id="14" dur="1000" fill="hold"/>
                                        <p:tgtEl>
                                          <p:spTgt spid="365">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65">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6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368"/>
                                        </p:tgtEl>
                                        <p:attrNameLst>
                                          <p:attrName>style.visibility</p:attrName>
                                        </p:attrNameLst>
                                      </p:cBhvr>
                                      <p:to>
                                        <p:strVal val="visible"/>
                                      </p:to>
                                    </p:set>
                                    <p:animEffect transition="in" filter="fade">
                                      <p:cBhvr>
                                        <p:cTn id="21" dur="1000"/>
                                        <p:tgtEl>
                                          <p:spTgt spid="368"/>
                                        </p:tgtEl>
                                      </p:cBhvr>
                                    </p:animEffect>
                                    <p:anim calcmode="lin" valueType="num">
                                      <p:cBhvr>
                                        <p:cTn id="22" dur="1000" fill="hold"/>
                                        <p:tgtEl>
                                          <p:spTgt spid="368"/>
                                        </p:tgtEl>
                                        <p:attrNameLst>
                                          <p:attrName>ppt_x</p:attrName>
                                        </p:attrNameLst>
                                      </p:cBhvr>
                                      <p:tavLst>
                                        <p:tav tm="0">
                                          <p:val>
                                            <p:strVal val="#ppt_x"/>
                                          </p:val>
                                        </p:tav>
                                        <p:tav tm="100000">
                                          <p:val>
                                            <p:strVal val="#ppt_x"/>
                                          </p:val>
                                        </p:tav>
                                      </p:tavLst>
                                    </p:anim>
                                    <p:anim calcmode="lin" valueType="num">
                                      <p:cBhvr>
                                        <p:cTn id="23" dur="900" decel="100000" fill="hold"/>
                                        <p:tgtEl>
                                          <p:spTgt spid="36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68"/>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369">
                                            <p:txEl>
                                              <p:pRg st="0" end="0"/>
                                            </p:txEl>
                                          </p:spTgt>
                                        </p:tgtEl>
                                        <p:attrNameLst>
                                          <p:attrName>style.visibility</p:attrName>
                                        </p:attrNameLst>
                                      </p:cBhvr>
                                      <p:to>
                                        <p:strVal val="visible"/>
                                      </p:to>
                                    </p:set>
                                    <p:animEffect transition="in" filter="fade">
                                      <p:cBhvr>
                                        <p:cTn id="27" dur="1000"/>
                                        <p:tgtEl>
                                          <p:spTgt spid="369">
                                            <p:txEl>
                                              <p:pRg st="0" end="0"/>
                                            </p:txEl>
                                          </p:spTgt>
                                        </p:tgtEl>
                                      </p:cBhvr>
                                    </p:animEffect>
                                    <p:anim calcmode="lin" valueType="num">
                                      <p:cBhvr>
                                        <p:cTn id="28" dur="1000" fill="hold"/>
                                        <p:tgtEl>
                                          <p:spTgt spid="369">
                                            <p:txEl>
                                              <p:pRg st="0" end="0"/>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369">
                                            <p:txEl>
                                              <p:pRg st="0" end="0"/>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36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366"/>
                                        </p:tgtEl>
                                        <p:attrNameLst>
                                          <p:attrName>style.visibility</p:attrName>
                                        </p:attrNameLst>
                                      </p:cBhvr>
                                      <p:to>
                                        <p:strVal val="visible"/>
                                      </p:to>
                                    </p:set>
                                    <p:animEffect transition="in" filter="fade">
                                      <p:cBhvr>
                                        <p:cTn id="35" dur="1000"/>
                                        <p:tgtEl>
                                          <p:spTgt spid="366"/>
                                        </p:tgtEl>
                                      </p:cBhvr>
                                    </p:animEffect>
                                    <p:anim calcmode="lin" valueType="num">
                                      <p:cBhvr>
                                        <p:cTn id="36" dur="1000" fill="hold"/>
                                        <p:tgtEl>
                                          <p:spTgt spid="366"/>
                                        </p:tgtEl>
                                        <p:attrNameLst>
                                          <p:attrName>ppt_x</p:attrName>
                                        </p:attrNameLst>
                                      </p:cBhvr>
                                      <p:tavLst>
                                        <p:tav tm="0">
                                          <p:val>
                                            <p:strVal val="#ppt_x"/>
                                          </p:val>
                                        </p:tav>
                                        <p:tav tm="100000">
                                          <p:val>
                                            <p:strVal val="#ppt_x"/>
                                          </p:val>
                                        </p:tav>
                                      </p:tavLst>
                                    </p:anim>
                                    <p:anim calcmode="lin" valueType="num">
                                      <p:cBhvr>
                                        <p:cTn id="37" dur="900" decel="100000" fill="hold"/>
                                        <p:tgtEl>
                                          <p:spTgt spid="36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66"/>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367">
                                            <p:txEl>
                                              <p:pRg st="0" end="0"/>
                                            </p:txEl>
                                          </p:spTgt>
                                        </p:tgtEl>
                                        <p:attrNameLst>
                                          <p:attrName>style.visibility</p:attrName>
                                        </p:attrNameLst>
                                      </p:cBhvr>
                                      <p:to>
                                        <p:strVal val="visible"/>
                                      </p:to>
                                    </p:set>
                                    <p:animEffect transition="in" filter="fade">
                                      <p:cBhvr>
                                        <p:cTn id="41" dur="1000"/>
                                        <p:tgtEl>
                                          <p:spTgt spid="367">
                                            <p:txEl>
                                              <p:pRg st="0" end="0"/>
                                            </p:txEl>
                                          </p:spTgt>
                                        </p:tgtEl>
                                      </p:cBhvr>
                                    </p:animEffect>
                                    <p:anim calcmode="lin" valueType="num">
                                      <p:cBhvr>
                                        <p:cTn id="42" dur="1000" fill="hold"/>
                                        <p:tgtEl>
                                          <p:spTgt spid="367">
                                            <p:txEl>
                                              <p:pRg st="0" end="0"/>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67">
                                            <p:txEl>
                                              <p:pRg st="0" end="0"/>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67">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5" grpId="0" build="p"/>
      <p:bldP spid="366" grpId="0"/>
      <p:bldP spid="367" grpId="0" build="p"/>
      <p:bldP spid="368" grpId="0"/>
      <p:bldP spid="36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285124" y="1965879"/>
            <a:ext cx="6423268" cy="15043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METHODOLOGICAL APPROACHES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6410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8F1E-8BD1-6589-1334-3C4F7EE30D1F}"/>
              </a:ext>
            </a:extLst>
          </p:cNvPr>
          <p:cNvSpPr>
            <a:spLocks noGrp="1"/>
          </p:cNvSpPr>
          <p:nvPr>
            <p:ph type="title"/>
          </p:nvPr>
        </p:nvSpPr>
        <p:spPr/>
        <p:txBody>
          <a:bodyPr/>
          <a:lstStyle/>
          <a:p>
            <a:r>
              <a:rPr lang="en-US" dirty="0"/>
              <a:t>EfficientNetV2</a:t>
            </a:r>
          </a:p>
        </p:txBody>
      </p:sp>
      <p:sp>
        <p:nvSpPr>
          <p:cNvPr id="4" name="Slide Number Placeholder 3">
            <a:extLst>
              <a:ext uri="{FF2B5EF4-FFF2-40B4-BE49-F238E27FC236}">
                <a16:creationId xmlns:a16="http://schemas.microsoft.com/office/drawing/2014/main" id="{4E64BD05-3133-0B96-284F-ED3D5958A0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descr="A diagram of a diagram of a triangle and a triangle&#10;&#10;Description automatically generated">
            <a:extLst>
              <a:ext uri="{FF2B5EF4-FFF2-40B4-BE49-F238E27FC236}">
                <a16:creationId xmlns:a16="http://schemas.microsoft.com/office/drawing/2014/main" id="{C00D51D1-8128-7D0B-4875-A05FE3F30C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9235" y="1481328"/>
            <a:ext cx="3359785" cy="3176999"/>
          </a:xfrm>
          <a:prstGeom prst="rect">
            <a:avLst/>
          </a:prstGeom>
        </p:spPr>
      </p:pic>
      <p:pic>
        <p:nvPicPr>
          <p:cNvPr id="6" name="Picture 5" descr="A diagram of a network&#10;&#10;Description automatically generated">
            <a:extLst>
              <a:ext uri="{FF2B5EF4-FFF2-40B4-BE49-F238E27FC236}">
                <a16:creationId xmlns:a16="http://schemas.microsoft.com/office/drawing/2014/main" id="{9029BD95-A31D-BA53-30C9-858354C84338}"/>
              </a:ext>
            </a:extLst>
          </p:cNvPr>
          <p:cNvPicPr>
            <a:picLocks noChangeAspect="1"/>
          </p:cNvPicPr>
          <p:nvPr/>
        </p:nvPicPr>
        <p:blipFill>
          <a:blip r:embed="rId3"/>
          <a:stretch>
            <a:fillRect/>
          </a:stretch>
        </p:blipFill>
        <p:spPr>
          <a:xfrm>
            <a:off x="2517204" y="1480269"/>
            <a:ext cx="2540000" cy="3178058"/>
          </a:xfrm>
          <a:prstGeom prst="rect">
            <a:avLst/>
          </a:prstGeom>
        </p:spPr>
      </p:pic>
      <p:pic>
        <p:nvPicPr>
          <p:cNvPr id="7" name="Picture 6" descr="A diagram of different colored boxes&#10;&#10;Description automatically generated">
            <a:extLst>
              <a:ext uri="{FF2B5EF4-FFF2-40B4-BE49-F238E27FC236}">
                <a16:creationId xmlns:a16="http://schemas.microsoft.com/office/drawing/2014/main" id="{5757EF13-EC16-9140-89DA-FFB0A759758B}"/>
              </a:ext>
            </a:extLst>
          </p:cNvPr>
          <p:cNvPicPr>
            <a:picLocks noChangeAspect="1"/>
          </p:cNvPicPr>
          <p:nvPr/>
        </p:nvPicPr>
        <p:blipFill rotWithShape="1">
          <a:blip r:embed="rId4"/>
          <a:srcRect l="75965"/>
          <a:stretch/>
        </p:blipFill>
        <p:spPr>
          <a:xfrm>
            <a:off x="724980" y="1480269"/>
            <a:ext cx="1790193" cy="3178058"/>
          </a:xfrm>
          <a:prstGeom prst="rect">
            <a:avLst/>
          </a:prstGeom>
        </p:spPr>
      </p:pic>
    </p:spTree>
    <p:extLst>
      <p:ext uri="{BB962C8B-B14F-4D97-AF65-F5344CB8AC3E}">
        <p14:creationId xmlns:p14="http://schemas.microsoft.com/office/powerpoint/2010/main" val="42919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DAFD-C081-C639-FB84-5D17E0EFF0B3}"/>
              </a:ext>
            </a:extLst>
          </p:cNvPr>
          <p:cNvSpPr>
            <a:spLocks noGrp="1"/>
          </p:cNvSpPr>
          <p:nvPr>
            <p:ph type="title"/>
          </p:nvPr>
        </p:nvSpPr>
        <p:spPr/>
        <p:txBody>
          <a:bodyPr/>
          <a:lstStyle/>
          <a:p>
            <a:r>
              <a:rPr lang="en-US" dirty="0"/>
              <a:t>ViT 8x8 (Compact Vision Transformer)</a:t>
            </a:r>
          </a:p>
        </p:txBody>
      </p:sp>
      <p:sp>
        <p:nvSpPr>
          <p:cNvPr id="4" name="Slide Number Placeholder 3">
            <a:extLst>
              <a:ext uri="{FF2B5EF4-FFF2-40B4-BE49-F238E27FC236}">
                <a16:creationId xmlns:a16="http://schemas.microsoft.com/office/drawing/2014/main" id="{71F1D99B-6072-077B-8A0E-DA1BD84A46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6" name="Picture 5" descr="A diagram of a software algorithm&#10;&#10;Description automatically generated">
            <a:extLst>
              <a:ext uri="{FF2B5EF4-FFF2-40B4-BE49-F238E27FC236}">
                <a16:creationId xmlns:a16="http://schemas.microsoft.com/office/drawing/2014/main" id="{3A710316-F218-91C8-CD9F-412C98DF84D3}"/>
              </a:ext>
            </a:extLst>
          </p:cNvPr>
          <p:cNvPicPr>
            <a:picLocks noChangeAspect="1"/>
          </p:cNvPicPr>
          <p:nvPr/>
        </p:nvPicPr>
        <p:blipFill>
          <a:blip r:embed="rId2"/>
          <a:stretch>
            <a:fillRect/>
          </a:stretch>
        </p:blipFill>
        <p:spPr>
          <a:xfrm>
            <a:off x="4745737" y="1370118"/>
            <a:ext cx="3685031" cy="3293209"/>
          </a:xfrm>
          <a:prstGeom prst="rect">
            <a:avLst/>
          </a:prstGeom>
        </p:spPr>
      </p:pic>
      <p:sp>
        <p:nvSpPr>
          <p:cNvPr id="7" name="TextBox 6">
            <a:extLst>
              <a:ext uri="{FF2B5EF4-FFF2-40B4-BE49-F238E27FC236}">
                <a16:creationId xmlns:a16="http://schemas.microsoft.com/office/drawing/2014/main" id="{A9B5DB29-CD96-DFD2-2C3A-40A56CCDA63E}"/>
              </a:ext>
            </a:extLst>
          </p:cNvPr>
          <p:cNvSpPr txBox="1"/>
          <p:nvPr/>
        </p:nvSpPr>
        <p:spPr>
          <a:xfrm>
            <a:off x="1033272" y="1370118"/>
            <a:ext cx="3685032" cy="3293209"/>
          </a:xfrm>
          <a:prstGeom prst="rect">
            <a:avLst/>
          </a:prstGeom>
          <a:noFill/>
        </p:spPr>
        <p:txBody>
          <a:bodyPr wrap="square" rtlCol="0">
            <a:spAutoFit/>
          </a:bodyPr>
          <a:lstStyle/>
          <a:p>
            <a:pPr algn="just"/>
            <a:r>
              <a:rPr lang="en-US" sz="1600" dirty="0">
                <a:solidFill>
                  <a:schemeClr val="tx1"/>
                </a:solidFill>
                <a:latin typeface="+mn-lt"/>
              </a:rPr>
              <a:t>A</a:t>
            </a:r>
            <a:r>
              <a:rPr lang="en-US" sz="1600" dirty="0">
                <a:solidFill>
                  <a:schemeClr val="tx1"/>
                </a:solidFill>
                <a:effectLst/>
                <a:latin typeface="+mn-lt"/>
              </a:rPr>
              <a:t>dapted the standard Vision Transformer architecture to better suit smaller 32x32 pixel images by developing the vit8x8 model, which utilizes smaller 8x8 pixel patches for more detailed feature extraction. This modified approach allows for enhanced resolution of attention within the compact image dimensions, starting with a custom Patches layer that precisely extracts these smaller patches, optimizing the model for datasets with limited image resolution.</a:t>
            </a:r>
            <a:endParaRPr lang="en-US" sz="1600" dirty="0">
              <a:solidFill>
                <a:schemeClr val="tx1"/>
              </a:solidFill>
            </a:endParaRPr>
          </a:p>
        </p:txBody>
      </p:sp>
    </p:spTree>
    <p:extLst>
      <p:ext uri="{BB962C8B-B14F-4D97-AF65-F5344CB8AC3E}">
        <p14:creationId xmlns:p14="http://schemas.microsoft.com/office/powerpoint/2010/main" val="1889533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20000">
              <a:schemeClr val="accent2"/>
            </a:gs>
            <a:gs pos="100000">
              <a:schemeClr val="accent1"/>
            </a:gs>
          </a:gsLst>
          <a:lin ang="6000000" scaled="0"/>
        </a:gradFill>
        <a:effectLst/>
      </p:bgPr>
    </p:bg>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823887" cy="46123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000" dirty="0"/>
              <a:t>SWIN Transformer</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 name="Picture 2" descr="A diagram of a computer&#10;&#10;Description automatically generated">
            <a:extLst>
              <a:ext uri="{FF2B5EF4-FFF2-40B4-BE49-F238E27FC236}">
                <a16:creationId xmlns:a16="http://schemas.microsoft.com/office/drawing/2014/main" id="{045FCF79-AE10-A096-ADDF-0C62018C2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1374"/>
            <a:ext cx="6509686" cy="3021330"/>
          </a:xfrm>
          <a:prstGeom prst="rect">
            <a:avLst/>
          </a:prstGeom>
        </p:spPr>
      </p:pic>
      <p:pic>
        <p:nvPicPr>
          <p:cNvPr id="13" name="Picture 12" descr="A diagram of a grid with a few lines&#10;&#10;Description automatically generated with medium confidence">
            <a:extLst>
              <a:ext uri="{FF2B5EF4-FFF2-40B4-BE49-F238E27FC236}">
                <a16:creationId xmlns:a16="http://schemas.microsoft.com/office/drawing/2014/main" id="{3C073EBF-6B74-0C96-8B0E-3C853704F819}"/>
              </a:ext>
            </a:extLst>
          </p:cNvPr>
          <p:cNvPicPr>
            <a:picLocks noChangeAspect="1"/>
          </p:cNvPicPr>
          <p:nvPr/>
        </p:nvPicPr>
        <p:blipFill>
          <a:blip r:embed="rId4"/>
          <a:stretch>
            <a:fillRect/>
          </a:stretch>
        </p:blipFill>
        <p:spPr>
          <a:xfrm>
            <a:off x="6509686" y="1047524"/>
            <a:ext cx="2279779" cy="1709716"/>
          </a:xfrm>
          <a:prstGeom prst="rect">
            <a:avLst/>
          </a:prstGeom>
        </p:spPr>
      </p:pic>
      <p:pic>
        <p:nvPicPr>
          <p:cNvPr id="15" name="Picture 14" descr="A diagram of a diagram&#10;&#10;Description automatically generated with medium confidence">
            <a:extLst>
              <a:ext uri="{FF2B5EF4-FFF2-40B4-BE49-F238E27FC236}">
                <a16:creationId xmlns:a16="http://schemas.microsoft.com/office/drawing/2014/main" id="{F470E185-9A8E-89F5-B00D-669378824EE7}"/>
              </a:ext>
            </a:extLst>
          </p:cNvPr>
          <p:cNvPicPr>
            <a:picLocks noChangeAspect="1"/>
          </p:cNvPicPr>
          <p:nvPr/>
        </p:nvPicPr>
        <p:blipFill>
          <a:blip r:embed="rId5"/>
          <a:stretch>
            <a:fillRect/>
          </a:stretch>
        </p:blipFill>
        <p:spPr>
          <a:xfrm>
            <a:off x="6509686" y="2682367"/>
            <a:ext cx="2279779" cy="17097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RESULTS</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8</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26433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
              <a:schemeClr val="accent3"/>
            </a:gs>
            <a:gs pos="16000">
              <a:schemeClr val="accent2"/>
            </a:gs>
            <a:gs pos="100000">
              <a:schemeClr val="accent1"/>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5F4B-20DB-67AD-D232-910E765E9195}"/>
              </a:ext>
            </a:extLst>
          </p:cNvPr>
          <p:cNvSpPr>
            <a:spLocks noGrp="1"/>
          </p:cNvSpPr>
          <p:nvPr>
            <p:ph type="title"/>
          </p:nvPr>
        </p:nvSpPr>
        <p:spPr>
          <a:xfrm>
            <a:off x="1207850" y="285232"/>
            <a:ext cx="7085758" cy="982778"/>
          </a:xfrm>
        </p:spPr>
        <p:txBody>
          <a:bodyPr/>
          <a:lstStyle/>
          <a:p>
            <a:pPr algn="ctr"/>
            <a:r>
              <a:rPr lang="en-US" dirty="0"/>
              <a:t>Training Session – 1 (EfficientNet) on Denoised Images</a:t>
            </a:r>
          </a:p>
        </p:txBody>
      </p:sp>
      <p:sp>
        <p:nvSpPr>
          <p:cNvPr id="4" name="Slide Number Placeholder 3">
            <a:extLst>
              <a:ext uri="{FF2B5EF4-FFF2-40B4-BE49-F238E27FC236}">
                <a16:creationId xmlns:a16="http://schemas.microsoft.com/office/drawing/2014/main" id="{5DD8F058-E786-4DCF-4903-BC4AFE438F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5" name="Picture 4" descr="A table of numbers and letters&#10;&#10;Description automatically generated">
            <a:extLst>
              <a:ext uri="{FF2B5EF4-FFF2-40B4-BE49-F238E27FC236}">
                <a16:creationId xmlns:a16="http://schemas.microsoft.com/office/drawing/2014/main" id="{7074D439-7D49-0769-5D83-124075C3E8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6722" y="1268010"/>
            <a:ext cx="7085758" cy="3520440"/>
          </a:xfrm>
          <a:prstGeom prst="rect">
            <a:avLst/>
          </a:prstGeom>
        </p:spPr>
      </p:pic>
      <p:grpSp>
        <p:nvGrpSpPr>
          <p:cNvPr id="6" name="Google Shape;1351;p48">
            <a:extLst>
              <a:ext uri="{FF2B5EF4-FFF2-40B4-BE49-F238E27FC236}">
                <a16:creationId xmlns:a16="http://schemas.microsoft.com/office/drawing/2014/main" id="{D793E32A-10B4-B131-2993-1F8FF44719EE}"/>
              </a:ext>
            </a:extLst>
          </p:cNvPr>
          <p:cNvGrpSpPr/>
          <p:nvPr/>
        </p:nvGrpSpPr>
        <p:grpSpPr>
          <a:xfrm>
            <a:off x="476359" y="566928"/>
            <a:ext cx="897864" cy="982778"/>
            <a:chOff x="8770051" y="937343"/>
            <a:chExt cx="744273" cy="793950"/>
          </a:xfrm>
        </p:grpSpPr>
        <p:sp>
          <p:nvSpPr>
            <p:cNvPr id="7" name="Google Shape;1352;p48">
              <a:extLst>
                <a:ext uri="{FF2B5EF4-FFF2-40B4-BE49-F238E27FC236}">
                  <a16:creationId xmlns:a16="http://schemas.microsoft.com/office/drawing/2014/main" id="{970B96EE-6950-7A1F-4B07-866438D2F9E8}"/>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353;p48">
              <a:extLst>
                <a:ext uri="{FF2B5EF4-FFF2-40B4-BE49-F238E27FC236}">
                  <a16:creationId xmlns:a16="http://schemas.microsoft.com/office/drawing/2014/main" id="{04F6BC55-7C7A-AEE2-8A5A-F9C976316C9C}"/>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354;p48">
              <a:extLst>
                <a:ext uri="{FF2B5EF4-FFF2-40B4-BE49-F238E27FC236}">
                  <a16:creationId xmlns:a16="http://schemas.microsoft.com/office/drawing/2014/main" id="{7BE84829-4B64-3047-CBFC-39E39E43F9DD}"/>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55;p48">
              <a:extLst>
                <a:ext uri="{FF2B5EF4-FFF2-40B4-BE49-F238E27FC236}">
                  <a16:creationId xmlns:a16="http://schemas.microsoft.com/office/drawing/2014/main" id="{A923AA40-03E4-8946-1886-73C6EE225B4B}"/>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356;p48">
              <a:extLst>
                <a:ext uri="{FF2B5EF4-FFF2-40B4-BE49-F238E27FC236}">
                  <a16:creationId xmlns:a16="http://schemas.microsoft.com/office/drawing/2014/main" id="{A8765F26-050B-31EC-47C1-F46BBF41BFBD}"/>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 name="Google Shape;1357;p48">
              <a:extLst>
                <a:ext uri="{FF2B5EF4-FFF2-40B4-BE49-F238E27FC236}">
                  <a16:creationId xmlns:a16="http://schemas.microsoft.com/office/drawing/2014/main" id="{A5075ACA-9234-232E-CE2B-D5FB5DD5598D}"/>
                </a:ext>
              </a:extLst>
            </p:cNvPr>
            <p:cNvGrpSpPr/>
            <p:nvPr/>
          </p:nvGrpSpPr>
          <p:grpSpPr>
            <a:xfrm>
              <a:off x="8770051" y="937343"/>
              <a:ext cx="744273" cy="793950"/>
              <a:chOff x="6565437" y="1588001"/>
              <a:chExt cx="744273" cy="793950"/>
            </a:xfrm>
          </p:grpSpPr>
          <p:sp>
            <p:nvSpPr>
              <p:cNvPr id="13" name="Google Shape;1358;p48">
                <a:extLst>
                  <a:ext uri="{FF2B5EF4-FFF2-40B4-BE49-F238E27FC236}">
                    <a16:creationId xmlns:a16="http://schemas.microsoft.com/office/drawing/2014/main" id="{98D79340-5764-F64A-E7B2-89A59FF3E7EF}"/>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59;p48">
                <a:extLst>
                  <a:ext uri="{FF2B5EF4-FFF2-40B4-BE49-F238E27FC236}">
                    <a16:creationId xmlns:a16="http://schemas.microsoft.com/office/drawing/2014/main" id="{A89FE92B-8162-2932-9917-90BF75521EB5}"/>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60;p48">
                <a:extLst>
                  <a:ext uri="{FF2B5EF4-FFF2-40B4-BE49-F238E27FC236}">
                    <a16:creationId xmlns:a16="http://schemas.microsoft.com/office/drawing/2014/main" id="{F016D270-DA81-AE43-771E-9A854FAD7B2A}"/>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61;p48">
                <a:extLst>
                  <a:ext uri="{FF2B5EF4-FFF2-40B4-BE49-F238E27FC236}">
                    <a16:creationId xmlns:a16="http://schemas.microsoft.com/office/drawing/2014/main" id="{D9764279-AF8C-775A-F819-7373D2FEDAFD}"/>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62;p48">
                <a:extLst>
                  <a:ext uri="{FF2B5EF4-FFF2-40B4-BE49-F238E27FC236}">
                    <a16:creationId xmlns:a16="http://schemas.microsoft.com/office/drawing/2014/main" id="{0601AAA2-2F0B-BCF0-A9C7-7A181FBB4096}"/>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63;p48">
                <a:extLst>
                  <a:ext uri="{FF2B5EF4-FFF2-40B4-BE49-F238E27FC236}">
                    <a16:creationId xmlns:a16="http://schemas.microsoft.com/office/drawing/2014/main" id="{7A886206-A2D5-FA60-8242-714E3D52EB4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64;p48">
                <a:extLst>
                  <a:ext uri="{FF2B5EF4-FFF2-40B4-BE49-F238E27FC236}">
                    <a16:creationId xmlns:a16="http://schemas.microsoft.com/office/drawing/2014/main" id="{E494A527-FA24-64D0-43DE-1736CEA6052D}"/>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65;p48">
                <a:extLst>
                  <a:ext uri="{FF2B5EF4-FFF2-40B4-BE49-F238E27FC236}">
                    <a16:creationId xmlns:a16="http://schemas.microsoft.com/office/drawing/2014/main" id="{09CC587F-AEC6-83A4-2020-6F5027A4BD4D}"/>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66;p48">
                <a:extLst>
                  <a:ext uri="{FF2B5EF4-FFF2-40B4-BE49-F238E27FC236}">
                    <a16:creationId xmlns:a16="http://schemas.microsoft.com/office/drawing/2014/main" id="{B53BAAB1-ABC1-7F25-816A-6B86FC4329B9}"/>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67;p48">
                <a:extLst>
                  <a:ext uri="{FF2B5EF4-FFF2-40B4-BE49-F238E27FC236}">
                    <a16:creationId xmlns:a16="http://schemas.microsoft.com/office/drawing/2014/main" id="{FEB1B5C4-6077-C3F0-937F-04973F65E250}"/>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50133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3000">
              <a:schemeClr val="accent3"/>
            </a:gs>
            <a:gs pos="17000">
              <a:schemeClr val="accent2"/>
            </a:gs>
            <a:gs pos="100000">
              <a:schemeClr val="accent1"/>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9626C-848F-5AD0-5138-1C2E821131DD}"/>
              </a:ext>
            </a:extLst>
          </p:cNvPr>
          <p:cNvSpPr>
            <a:spLocks noGrp="1"/>
          </p:cNvSpPr>
          <p:nvPr>
            <p:ph type="title"/>
          </p:nvPr>
        </p:nvSpPr>
        <p:spPr>
          <a:xfrm>
            <a:off x="1389887" y="308390"/>
            <a:ext cx="6728400" cy="950774"/>
          </a:xfrm>
        </p:spPr>
        <p:txBody>
          <a:bodyPr/>
          <a:lstStyle/>
          <a:p>
            <a:pPr algn="ctr"/>
            <a:r>
              <a:rPr lang="en-US" dirty="0"/>
              <a:t>Training Session – 2 (EfficientNetV2) on Augmented Images</a:t>
            </a:r>
          </a:p>
        </p:txBody>
      </p:sp>
      <p:sp>
        <p:nvSpPr>
          <p:cNvPr id="4" name="Slide Number Placeholder 3">
            <a:extLst>
              <a:ext uri="{FF2B5EF4-FFF2-40B4-BE49-F238E27FC236}">
                <a16:creationId xmlns:a16="http://schemas.microsoft.com/office/drawing/2014/main" id="{B5E03402-9D99-482C-A55F-B220A45044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grpSp>
        <p:nvGrpSpPr>
          <p:cNvPr id="5" name="Google Shape;1351;p48">
            <a:extLst>
              <a:ext uri="{FF2B5EF4-FFF2-40B4-BE49-F238E27FC236}">
                <a16:creationId xmlns:a16="http://schemas.microsoft.com/office/drawing/2014/main" id="{100DEB85-9E7C-BC59-D034-5478CE8203C5}"/>
              </a:ext>
            </a:extLst>
          </p:cNvPr>
          <p:cNvGrpSpPr/>
          <p:nvPr/>
        </p:nvGrpSpPr>
        <p:grpSpPr>
          <a:xfrm>
            <a:off x="475488" y="549254"/>
            <a:ext cx="914400" cy="963804"/>
            <a:chOff x="8770051" y="937343"/>
            <a:chExt cx="744273" cy="793950"/>
          </a:xfrm>
        </p:grpSpPr>
        <p:sp>
          <p:nvSpPr>
            <p:cNvPr id="6" name="Google Shape;1352;p48">
              <a:extLst>
                <a:ext uri="{FF2B5EF4-FFF2-40B4-BE49-F238E27FC236}">
                  <a16:creationId xmlns:a16="http://schemas.microsoft.com/office/drawing/2014/main" id="{64A36EEB-3253-3415-2C64-AA7CF7B41D8F}"/>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53;p48">
              <a:extLst>
                <a:ext uri="{FF2B5EF4-FFF2-40B4-BE49-F238E27FC236}">
                  <a16:creationId xmlns:a16="http://schemas.microsoft.com/office/drawing/2014/main" id="{75A289B3-39A3-1C49-76C3-4B1865C5F6E4}"/>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354;p48">
              <a:extLst>
                <a:ext uri="{FF2B5EF4-FFF2-40B4-BE49-F238E27FC236}">
                  <a16:creationId xmlns:a16="http://schemas.microsoft.com/office/drawing/2014/main" id="{B281409B-EFD2-8011-A785-006418B17582}"/>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355;p48">
              <a:extLst>
                <a:ext uri="{FF2B5EF4-FFF2-40B4-BE49-F238E27FC236}">
                  <a16:creationId xmlns:a16="http://schemas.microsoft.com/office/drawing/2014/main" id="{927CB7F5-8697-A051-5615-8BBAD043D7F6}"/>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56;p48">
              <a:extLst>
                <a:ext uri="{FF2B5EF4-FFF2-40B4-BE49-F238E27FC236}">
                  <a16:creationId xmlns:a16="http://schemas.microsoft.com/office/drawing/2014/main" id="{ACBF7ACD-9F50-9DA9-AD62-5DA0D978E734}"/>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 name="Google Shape;1357;p48">
              <a:extLst>
                <a:ext uri="{FF2B5EF4-FFF2-40B4-BE49-F238E27FC236}">
                  <a16:creationId xmlns:a16="http://schemas.microsoft.com/office/drawing/2014/main" id="{EDA8C143-A665-FED1-F799-F209C964999A}"/>
                </a:ext>
              </a:extLst>
            </p:cNvPr>
            <p:cNvGrpSpPr/>
            <p:nvPr/>
          </p:nvGrpSpPr>
          <p:grpSpPr>
            <a:xfrm>
              <a:off x="8770051" y="937343"/>
              <a:ext cx="744273" cy="793950"/>
              <a:chOff x="6565437" y="1588001"/>
              <a:chExt cx="744273" cy="793950"/>
            </a:xfrm>
          </p:grpSpPr>
          <p:sp>
            <p:nvSpPr>
              <p:cNvPr id="12" name="Google Shape;1358;p48">
                <a:extLst>
                  <a:ext uri="{FF2B5EF4-FFF2-40B4-BE49-F238E27FC236}">
                    <a16:creationId xmlns:a16="http://schemas.microsoft.com/office/drawing/2014/main" id="{4892DCFA-C7F5-F6D3-61F7-B8746D8E4972}"/>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59;p48">
                <a:extLst>
                  <a:ext uri="{FF2B5EF4-FFF2-40B4-BE49-F238E27FC236}">
                    <a16:creationId xmlns:a16="http://schemas.microsoft.com/office/drawing/2014/main" id="{5D8C6741-AD34-11BD-6CD2-8553ADDC5D62}"/>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60;p48">
                <a:extLst>
                  <a:ext uri="{FF2B5EF4-FFF2-40B4-BE49-F238E27FC236}">
                    <a16:creationId xmlns:a16="http://schemas.microsoft.com/office/drawing/2014/main" id="{B366F55C-B0FE-950E-3C5E-BE937E3AD0A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61;p48">
                <a:extLst>
                  <a:ext uri="{FF2B5EF4-FFF2-40B4-BE49-F238E27FC236}">
                    <a16:creationId xmlns:a16="http://schemas.microsoft.com/office/drawing/2014/main" id="{03F27A34-2322-F424-5B8E-78AE1228025B}"/>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62;p48">
                <a:extLst>
                  <a:ext uri="{FF2B5EF4-FFF2-40B4-BE49-F238E27FC236}">
                    <a16:creationId xmlns:a16="http://schemas.microsoft.com/office/drawing/2014/main" id="{4122EE84-F62B-2E22-F1BC-0D2CC9271C24}"/>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63;p48">
                <a:extLst>
                  <a:ext uri="{FF2B5EF4-FFF2-40B4-BE49-F238E27FC236}">
                    <a16:creationId xmlns:a16="http://schemas.microsoft.com/office/drawing/2014/main" id="{453D6F01-C6C7-B3DD-AA49-4006F96817A0}"/>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64;p48">
                <a:extLst>
                  <a:ext uri="{FF2B5EF4-FFF2-40B4-BE49-F238E27FC236}">
                    <a16:creationId xmlns:a16="http://schemas.microsoft.com/office/drawing/2014/main" id="{EA6B4ED9-04F8-E71B-2B14-7543764E2778}"/>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65;p48">
                <a:extLst>
                  <a:ext uri="{FF2B5EF4-FFF2-40B4-BE49-F238E27FC236}">
                    <a16:creationId xmlns:a16="http://schemas.microsoft.com/office/drawing/2014/main" id="{64C50E85-9D34-FE74-DD83-4162F05F2863}"/>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66;p48">
                <a:extLst>
                  <a:ext uri="{FF2B5EF4-FFF2-40B4-BE49-F238E27FC236}">
                    <a16:creationId xmlns:a16="http://schemas.microsoft.com/office/drawing/2014/main" id="{22BFB80E-EE3F-79E1-D2CC-BB7B3567E383}"/>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67;p48">
                <a:extLst>
                  <a:ext uri="{FF2B5EF4-FFF2-40B4-BE49-F238E27FC236}">
                    <a16:creationId xmlns:a16="http://schemas.microsoft.com/office/drawing/2014/main" id="{4EF1DDA9-B002-2F9D-E668-F022270A2E79}"/>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24" name="Picture 23" descr="A graph with blue and orange lines&#10;&#10;Description automatically generated">
            <a:extLst>
              <a:ext uri="{FF2B5EF4-FFF2-40B4-BE49-F238E27FC236}">
                <a16:creationId xmlns:a16="http://schemas.microsoft.com/office/drawing/2014/main" id="{C03FFBBE-8BF2-D875-ABC1-F5619C48F4E2}"/>
              </a:ext>
            </a:extLst>
          </p:cNvPr>
          <p:cNvPicPr>
            <a:picLocks noChangeAspect="1"/>
          </p:cNvPicPr>
          <p:nvPr/>
        </p:nvPicPr>
        <p:blipFill>
          <a:blip r:embed="rId2"/>
          <a:stretch>
            <a:fillRect/>
          </a:stretch>
        </p:blipFill>
        <p:spPr>
          <a:xfrm>
            <a:off x="1267005" y="1436062"/>
            <a:ext cx="7125115" cy="1731647"/>
          </a:xfrm>
          <a:prstGeom prst="rect">
            <a:avLst/>
          </a:prstGeom>
        </p:spPr>
      </p:pic>
      <p:pic>
        <p:nvPicPr>
          <p:cNvPr id="26" name="Picture 25" descr="A graph with blue and orange lines&#10;&#10;Description automatically generated">
            <a:extLst>
              <a:ext uri="{FF2B5EF4-FFF2-40B4-BE49-F238E27FC236}">
                <a16:creationId xmlns:a16="http://schemas.microsoft.com/office/drawing/2014/main" id="{3184CF53-9F89-9B77-43F4-547F4A3F3014}"/>
              </a:ext>
            </a:extLst>
          </p:cNvPr>
          <p:cNvPicPr>
            <a:picLocks noChangeAspect="1"/>
          </p:cNvPicPr>
          <p:nvPr/>
        </p:nvPicPr>
        <p:blipFill>
          <a:blip r:embed="rId3"/>
          <a:stretch>
            <a:fillRect/>
          </a:stretch>
        </p:blipFill>
        <p:spPr>
          <a:xfrm>
            <a:off x="1267004" y="2931385"/>
            <a:ext cx="7125115" cy="1826796"/>
          </a:xfrm>
          <a:prstGeom prst="rect">
            <a:avLst/>
          </a:prstGeom>
        </p:spPr>
      </p:pic>
    </p:spTree>
    <p:extLst>
      <p:ext uri="{BB962C8B-B14F-4D97-AF65-F5344CB8AC3E}">
        <p14:creationId xmlns:p14="http://schemas.microsoft.com/office/powerpoint/2010/main" val="97651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99697"/>
              </a:schemeClr>
            </a:gs>
            <a:gs pos="6000">
              <a:schemeClr val="accent3"/>
            </a:gs>
            <a:gs pos="0">
              <a:schemeClr val="accent2"/>
            </a:gs>
            <a:gs pos="100000">
              <a:schemeClr val="accent1"/>
            </a:gs>
          </a:gsLst>
          <a:lin ang="6000000" scaled="0"/>
        </a:gradFill>
        <a:effectLst/>
      </p:bgPr>
    </p:bg>
    <p:spTree>
      <p:nvGrpSpPr>
        <p:cNvPr id="1" name="Shape 197"/>
        <p:cNvGrpSpPr/>
        <p:nvPr/>
      </p:nvGrpSpPr>
      <p:grpSpPr>
        <a:xfrm>
          <a:off x="0" y="0"/>
          <a:ext cx="0" cy="0"/>
          <a:chOff x="0" y="0"/>
          <a:chExt cx="0" cy="0"/>
        </a:xfrm>
      </p:grpSpPr>
      <p:grpSp>
        <p:nvGrpSpPr>
          <p:cNvPr id="2" name="Google Shape;892;p47">
            <a:extLst>
              <a:ext uri="{FF2B5EF4-FFF2-40B4-BE49-F238E27FC236}">
                <a16:creationId xmlns:a16="http://schemas.microsoft.com/office/drawing/2014/main" id="{8AFCDD80-A0D7-439F-38B0-EAD8EE9B48BC}"/>
              </a:ext>
            </a:extLst>
          </p:cNvPr>
          <p:cNvGrpSpPr/>
          <p:nvPr/>
        </p:nvGrpSpPr>
        <p:grpSpPr>
          <a:xfrm>
            <a:off x="693828" y="2279514"/>
            <a:ext cx="624984" cy="584472"/>
            <a:chOff x="616425" y="2329600"/>
            <a:chExt cx="361700" cy="388475"/>
          </a:xfrm>
          <a:solidFill>
            <a:schemeClr val="bg1"/>
          </a:solidFill>
        </p:grpSpPr>
        <p:sp>
          <p:nvSpPr>
            <p:cNvPr id="3" name="Google Shape;893;p47">
              <a:extLst>
                <a:ext uri="{FF2B5EF4-FFF2-40B4-BE49-F238E27FC236}">
                  <a16:creationId xmlns:a16="http://schemas.microsoft.com/office/drawing/2014/main" id="{6B6C8179-08F5-C8A6-E3B9-7BA0D0CB89D7}"/>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 name="Google Shape;894;p47">
              <a:extLst>
                <a:ext uri="{FF2B5EF4-FFF2-40B4-BE49-F238E27FC236}">
                  <a16:creationId xmlns:a16="http://schemas.microsoft.com/office/drawing/2014/main" id="{7C36A381-59E5-ECBF-83FE-9D28AADA645E}"/>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895;p47">
              <a:extLst>
                <a:ext uri="{FF2B5EF4-FFF2-40B4-BE49-F238E27FC236}">
                  <a16:creationId xmlns:a16="http://schemas.microsoft.com/office/drawing/2014/main" id="{80202A8C-5BE5-4075-0A50-BB43F8A00E9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896;p47">
              <a:extLst>
                <a:ext uri="{FF2B5EF4-FFF2-40B4-BE49-F238E27FC236}">
                  <a16:creationId xmlns:a16="http://schemas.microsoft.com/office/drawing/2014/main" id="{019D982F-065C-6701-E5C0-CB393225D1FE}"/>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7" name="Google Shape;897;p47">
              <a:extLst>
                <a:ext uri="{FF2B5EF4-FFF2-40B4-BE49-F238E27FC236}">
                  <a16:creationId xmlns:a16="http://schemas.microsoft.com/office/drawing/2014/main" id="{7855A4C8-65FC-AAE4-90E9-F7622196F06D}"/>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898;p47">
              <a:extLst>
                <a:ext uri="{FF2B5EF4-FFF2-40B4-BE49-F238E27FC236}">
                  <a16:creationId xmlns:a16="http://schemas.microsoft.com/office/drawing/2014/main" id="{07FB45A0-7035-467B-51CA-B0225E9489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899;p47">
              <a:extLst>
                <a:ext uri="{FF2B5EF4-FFF2-40B4-BE49-F238E27FC236}">
                  <a16:creationId xmlns:a16="http://schemas.microsoft.com/office/drawing/2014/main" id="{279D16E7-6EE2-5D49-AA1F-5F0F507C3A22}"/>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900;p47">
              <a:extLst>
                <a:ext uri="{FF2B5EF4-FFF2-40B4-BE49-F238E27FC236}">
                  <a16:creationId xmlns:a16="http://schemas.microsoft.com/office/drawing/2014/main" id="{95D668E2-BE4D-D469-9376-868F8BC43A4B}"/>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grpFill/>
            <a:ln w="19050"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98" name="Google Shape;198;p12"/>
          <p:cNvSpPr txBox="1">
            <a:spLocks noGrp="1"/>
          </p:cNvSpPr>
          <p:nvPr>
            <p:ph type="ctrTitle"/>
          </p:nvPr>
        </p:nvSpPr>
        <p:spPr>
          <a:xfrm>
            <a:off x="1871632" y="1130419"/>
            <a:ext cx="6634200" cy="281672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0" rIns="0" bIns="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Vision Transformers and EfficientNetV2 for Skin Cancer Diagnosis</a:t>
            </a:r>
            <a:endParaRPr sz="48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2000">
              <a:schemeClr val="accent3"/>
            </a:gs>
            <a:gs pos="11000">
              <a:schemeClr val="accent2"/>
            </a:gs>
            <a:gs pos="100000">
              <a:schemeClr val="accent1"/>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12C3-7150-DBF6-EA0A-68F6C3F9FFDD}"/>
              </a:ext>
            </a:extLst>
          </p:cNvPr>
          <p:cNvSpPr>
            <a:spLocks noGrp="1"/>
          </p:cNvSpPr>
          <p:nvPr>
            <p:ph type="title"/>
          </p:nvPr>
        </p:nvSpPr>
        <p:spPr>
          <a:xfrm>
            <a:off x="1409018" y="320040"/>
            <a:ext cx="6728400" cy="1033070"/>
          </a:xfrm>
        </p:spPr>
        <p:txBody>
          <a:bodyPr/>
          <a:lstStyle/>
          <a:p>
            <a:pPr algn="ctr"/>
            <a:r>
              <a:rPr lang="en-US" dirty="0"/>
              <a:t>Training Session – 3 (EfficientNetV2, ViT8x8 &amp; SWIN Transformer</a:t>
            </a:r>
          </a:p>
        </p:txBody>
      </p:sp>
      <p:sp>
        <p:nvSpPr>
          <p:cNvPr id="4" name="Slide Number Placeholder 3">
            <a:extLst>
              <a:ext uri="{FF2B5EF4-FFF2-40B4-BE49-F238E27FC236}">
                <a16:creationId xmlns:a16="http://schemas.microsoft.com/office/drawing/2014/main" id="{AFD39597-5FD1-34FE-60BB-A5092F8220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grpSp>
        <p:nvGrpSpPr>
          <p:cNvPr id="5" name="Google Shape;1351;p48">
            <a:extLst>
              <a:ext uri="{FF2B5EF4-FFF2-40B4-BE49-F238E27FC236}">
                <a16:creationId xmlns:a16="http://schemas.microsoft.com/office/drawing/2014/main" id="{001CA25A-B89A-C9AF-4AA3-F29C1C573532}"/>
              </a:ext>
            </a:extLst>
          </p:cNvPr>
          <p:cNvGrpSpPr/>
          <p:nvPr/>
        </p:nvGrpSpPr>
        <p:grpSpPr>
          <a:xfrm>
            <a:off x="476330" y="553801"/>
            <a:ext cx="932688" cy="969264"/>
            <a:chOff x="8770051" y="937343"/>
            <a:chExt cx="744273" cy="793950"/>
          </a:xfrm>
        </p:grpSpPr>
        <p:sp>
          <p:nvSpPr>
            <p:cNvPr id="6" name="Google Shape;1352;p48">
              <a:extLst>
                <a:ext uri="{FF2B5EF4-FFF2-40B4-BE49-F238E27FC236}">
                  <a16:creationId xmlns:a16="http://schemas.microsoft.com/office/drawing/2014/main" id="{816099FD-BB6A-7D07-3B02-6BE57ADDC31E}"/>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53;p48">
              <a:extLst>
                <a:ext uri="{FF2B5EF4-FFF2-40B4-BE49-F238E27FC236}">
                  <a16:creationId xmlns:a16="http://schemas.microsoft.com/office/drawing/2014/main" id="{1596B8DB-9085-2684-0D86-DE132E09CDEB}"/>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354;p48">
              <a:extLst>
                <a:ext uri="{FF2B5EF4-FFF2-40B4-BE49-F238E27FC236}">
                  <a16:creationId xmlns:a16="http://schemas.microsoft.com/office/drawing/2014/main" id="{28D8E254-17F6-4F17-3F23-5A02F50F225B}"/>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355;p48">
              <a:extLst>
                <a:ext uri="{FF2B5EF4-FFF2-40B4-BE49-F238E27FC236}">
                  <a16:creationId xmlns:a16="http://schemas.microsoft.com/office/drawing/2014/main" id="{E2D2159A-180E-202C-B569-9E7A6C13C5CC}"/>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56;p48">
              <a:extLst>
                <a:ext uri="{FF2B5EF4-FFF2-40B4-BE49-F238E27FC236}">
                  <a16:creationId xmlns:a16="http://schemas.microsoft.com/office/drawing/2014/main" id="{F22B0B1E-5842-62B8-F920-E6989D001466}"/>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 name="Google Shape;1357;p48">
              <a:extLst>
                <a:ext uri="{FF2B5EF4-FFF2-40B4-BE49-F238E27FC236}">
                  <a16:creationId xmlns:a16="http://schemas.microsoft.com/office/drawing/2014/main" id="{88AAEFF0-8DFB-A120-8BA8-8AA8DCDCA1A4}"/>
                </a:ext>
              </a:extLst>
            </p:cNvPr>
            <p:cNvGrpSpPr/>
            <p:nvPr/>
          </p:nvGrpSpPr>
          <p:grpSpPr>
            <a:xfrm>
              <a:off x="8770051" y="937343"/>
              <a:ext cx="744273" cy="793950"/>
              <a:chOff x="6565437" y="1588001"/>
              <a:chExt cx="744273" cy="793950"/>
            </a:xfrm>
          </p:grpSpPr>
          <p:sp>
            <p:nvSpPr>
              <p:cNvPr id="12" name="Google Shape;1358;p48">
                <a:extLst>
                  <a:ext uri="{FF2B5EF4-FFF2-40B4-BE49-F238E27FC236}">
                    <a16:creationId xmlns:a16="http://schemas.microsoft.com/office/drawing/2014/main" id="{4DC4F2F9-19C8-E5A4-2BF9-E0CF2F4D1C6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59;p48">
                <a:extLst>
                  <a:ext uri="{FF2B5EF4-FFF2-40B4-BE49-F238E27FC236}">
                    <a16:creationId xmlns:a16="http://schemas.microsoft.com/office/drawing/2014/main" id="{4BF3DA36-5EC3-FD7A-C077-27BB7BC54DCC}"/>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60;p48">
                <a:extLst>
                  <a:ext uri="{FF2B5EF4-FFF2-40B4-BE49-F238E27FC236}">
                    <a16:creationId xmlns:a16="http://schemas.microsoft.com/office/drawing/2014/main" id="{E69E4741-1E6A-A8C9-64E9-585908D23184}"/>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61;p48">
                <a:extLst>
                  <a:ext uri="{FF2B5EF4-FFF2-40B4-BE49-F238E27FC236}">
                    <a16:creationId xmlns:a16="http://schemas.microsoft.com/office/drawing/2014/main" id="{7CDE7594-6620-DAEB-7CE3-EE67311CF178}"/>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62;p48">
                <a:extLst>
                  <a:ext uri="{FF2B5EF4-FFF2-40B4-BE49-F238E27FC236}">
                    <a16:creationId xmlns:a16="http://schemas.microsoft.com/office/drawing/2014/main" id="{EF6EA35B-5933-74B5-5213-2CCFA6B55507}"/>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63;p48">
                <a:extLst>
                  <a:ext uri="{FF2B5EF4-FFF2-40B4-BE49-F238E27FC236}">
                    <a16:creationId xmlns:a16="http://schemas.microsoft.com/office/drawing/2014/main" id="{4538327E-4241-3B75-88EF-E981D2E888C2}"/>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64;p48">
                <a:extLst>
                  <a:ext uri="{FF2B5EF4-FFF2-40B4-BE49-F238E27FC236}">
                    <a16:creationId xmlns:a16="http://schemas.microsoft.com/office/drawing/2014/main" id="{A6896FDB-C711-5CAA-907B-FB8D5C420BA0}"/>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65;p48">
                <a:extLst>
                  <a:ext uri="{FF2B5EF4-FFF2-40B4-BE49-F238E27FC236}">
                    <a16:creationId xmlns:a16="http://schemas.microsoft.com/office/drawing/2014/main" id="{8CA5E9E9-B0D5-7846-C842-29F271233BA6}"/>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66;p48">
                <a:extLst>
                  <a:ext uri="{FF2B5EF4-FFF2-40B4-BE49-F238E27FC236}">
                    <a16:creationId xmlns:a16="http://schemas.microsoft.com/office/drawing/2014/main" id="{0AD883F7-7EEA-87A2-88DA-A80DB4A682C2}"/>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67;p48">
                <a:extLst>
                  <a:ext uri="{FF2B5EF4-FFF2-40B4-BE49-F238E27FC236}">
                    <a16:creationId xmlns:a16="http://schemas.microsoft.com/office/drawing/2014/main" id="{414D575C-75C3-6B63-4AB5-1A7C1F6DEF5D}"/>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22" name="Picture 21" descr="A group of graphs with numbers and symbols&#10;&#10;Description automatically generated with medium confidence">
            <a:extLst>
              <a:ext uri="{FF2B5EF4-FFF2-40B4-BE49-F238E27FC236}">
                <a16:creationId xmlns:a16="http://schemas.microsoft.com/office/drawing/2014/main" id="{9B33F9B1-C9FC-3B8B-9AD9-1EBBF9A2A0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017" y="1377259"/>
            <a:ext cx="6931636" cy="3393270"/>
          </a:xfrm>
          <a:prstGeom prst="rect">
            <a:avLst/>
          </a:prstGeom>
        </p:spPr>
      </p:pic>
    </p:spTree>
    <p:extLst>
      <p:ext uri="{BB962C8B-B14F-4D97-AF65-F5344CB8AC3E}">
        <p14:creationId xmlns:p14="http://schemas.microsoft.com/office/powerpoint/2010/main" val="3742864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E685-21A7-CC8B-FF06-EA4A6E77C59E}"/>
              </a:ext>
            </a:extLst>
          </p:cNvPr>
          <p:cNvSpPr>
            <a:spLocks noGrp="1"/>
          </p:cNvSpPr>
          <p:nvPr>
            <p:ph type="title"/>
          </p:nvPr>
        </p:nvSpPr>
        <p:spPr>
          <a:xfrm>
            <a:off x="1207850" y="855506"/>
            <a:ext cx="7049182" cy="351300"/>
          </a:xfrm>
        </p:spPr>
        <p:txBody>
          <a:bodyPr/>
          <a:lstStyle/>
          <a:p>
            <a:r>
              <a:rPr lang="en-US" dirty="0"/>
              <a:t>Testing Phase – 1 (Hold-Out Test Images)</a:t>
            </a:r>
          </a:p>
        </p:txBody>
      </p:sp>
      <p:sp>
        <p:nvSpPr>
          <p:cNvPr id="4" name="Slide Number Placeholder 3">
            <a:extLst>
              <a:ext uri="{FF2B5EF4-FFF2-40B4-BE49-F238E27FC236}">
                <a16:creationId xmlns:a16="http://schemas.microsoft.com/office/drawing/2014/main" id="{B830F799-BF3D-6285-600D-0070CB8713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5" name="Picture 2">
            <a:extLst>
              <a:ext uri="{FF2B5EF4-FFF2-40B4-BE49-F238E27FC236}">
                <a16:creationId xmlns:a16="http://schemas.microsoft.com/office/drawing/2014/main" id="{4D905CD7-2B5B-C8B9-6595-6794C9BE0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3" y="1405619"/>
            <a:ext cx="3029587" cy="273607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8FE69B3-E899-5516-C1FB-4E1EF15D4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240" y="1405619"/>
            <a:ext cx="3029587" cy="27360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8BF16FD-B27F-F5C3-1AFF-782B5C0E5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827" y="1405619"/>
            <a:ext cx="3029587" cy="27360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9F4FEA-7054-9C33-4EF7-6524B7F2500D}"/>
              </a:ext>
            </a:extLst>
          </p:cNvPr>
          <p:cNvSpPr txBox="1"/>
          <p:nvPr/>
        </p:nvSpPr>
        <p:spPr>
          <a:xfrm>
            <a:off x="3529584" y="4529630"/>
            <a:ext cx="2084832" cy="307777"/>
          </a:xfrm>
          <a:prstGeom prst="rect">
            <a:avLst/>
          </a:prstGeom>
          <a:noFill/>
        </p:spPr>
        <p:txBody>
          <a:bodyPr wrap="square" rtlCol="0">
            <a:spAutoFit/>
          </a:bodyPr>
          <a:lstStyle/>
          <a:p>
            <a:pPr algn="ctr"/>
            <a:r>
              <a:rPr lang="en-US" dirty="0">
                <a:solidFill>
                  <a:schemeClr val="tx1"/>
                </a:solidFill>
              </a:rPr>
              <a:t>Accuracy Scores</a:t>
            </a:r>
          </a:p>
        </p:txBody>
      </p:sp>
      <p:sp>
        <p:nvSpPr>
          <p:cNvPr id="7" name="TextBox 6">
            <a:extLst>
              <a:ext uri="{FF2B5EF4-FFF2-40B4-BE49-F238E27FC236}">
                <a16:creationId xmlns:a16="http://schemas.microsoft.com/office/drawing/2014/main" id="{282A12BB-B96B-8D95-9824-CA971C1E8EA2}"/>
              </a:ext>
            </a:extLst>
          </p:cNvPr>
          <p:cNvSpPr txBox="1"/>
          <p:nvPr/>
        </p:nvSpPr>
        <p:spPr>
          <a:xfrm>
            <a:off x="734630" y="4215606"/>
            <a:ext cx="1627632" cy="307777"/>
          </a:xfrm>
          <a:prstGeom prst="rect">
            <a:avLst/>
          </a:prstGeom>
          <a:noFill/>
        </p:spPr>
        <p:txBody>
          <a:bodyPr wrap="square" rtlCol="0">
            <a:spAutoFit/>
          </a:bodyPr>
          <a:lstStyle/>
          <a:p>
            <a:pPr algn="ctr"/>
            <a:r>
              <a:rPr lang="en-US" dirty="0">
                <a:solidFill>
                  <a:schemeClr val="tx1"/>
                </a:solidFill>
              </a:rPr>
              <a:t>98.5%</a:t>
            </a:r>
          </a:p>
        </p:txBody>
      </p:sp>
      <p:sp>
        <p:nvSpPr>
          <p:cNvPr id="8" name="TextBox 7">
            <a:extLst>
              <a:ext uri="{FF2B5EF4-FFF2-40B4-BE49-F238E27FC236}">
                <a16:creationId xmlns:a16="http://schemas.microsoft.com/office/drawing/2014/main" id="{EEE79338-B7EA-9ECD-2843-57646F9A1252}"/>
              </a:ext>
            </a:extLst>
          </p:cNvPr>
          <p:cNvSpPr txBox="1"/>
          <p:nvPr/>
        </p:nvSpPr>
        <p:spPr>
          <a:xfrm>
            <a:off x="3762756" y="4215606"/>
            <a:ext cx="1618488" cy="307777"/>
          </a:xfrm>
          <a:prstGeom prst="rect">
            <a:avLst/>
          </a:prstGeom>
          <a:noFill/>
        </p:spPr>
        <p:txBody>
          <a:bodyPr wrap="square" rtlCol="0">
            <a:spAutoFit/>
          </a:bodyPr>
          <a:lstStyle/>
          <a:p>
            <a:pPr algn="ctr"/>
            <a:r>
              <a:rPr lang="en-US" dirty="0">
                <a:solidFill>
                  <a:schemeClr val="tx1"/>
                </a:solidFill>
              </a:rPr>
              <a:t>91.27%</a:t>
            </a:r>
          </a:p>
        </p:txBody>
      </p:sp>
      <p:sp>
        <p:nvSpPr>
          <p:cNvPr id="10" name="TextBox 9">
            <a:extLst>
              <a:ext uri="{FF2B5EF4-FFF2-40B4-BE49-F238E27FC236}">
                <a16:creationId xmlns:a16="http://schemas.microsoft.com/office/drawing/2014/main" id="{EB1FDB77-2267-9488-018F-3ECB738235AD}"/>
              </a:ext>
            </a:extLst>
          </p:cNvPr>
          <p:cNvSpPr txBox="1"/>
          <p:nvPr/>
        </p:nvSpPr>
        <p:spPr>
          <a:xfrm>
            <a:off x="7132132" y="4215606"/>
            <a:ext cx="950976" cy="307777"/>
          </a:xfrm>
          <a:prstGeom prst="rect">
            <a:avLst/>
          </a:prstGeom>
          <a:noFill/>
        </p:spPr>
        <p:txBody>
          <a:bodyPr wrap="square" rtlCol="0">
            <a:spAutoFit/>
          </a:bodyPr>
          <a:lstStyle/>
          <a:p>
            <a:pPr algn="ctr"/>
            <a:r>
              <a:rPr lang="en-US" dirty="0">
                <a:solidFill>
                  <a:schemeClr val="tx1"/>
                </a:solidFill>
              </a:rPr>
              <a:t>94.64%</a:t>
            </a:r>
          </a:p>
        </p:txBody>
      </p:sp>
    </p:spTree>
    <p:extLst>
      <p:ext uri="{BB962C8B-B14F-4D97-AF65-F5344CB8AC3E}">
        <p14:creationId xmlns:p14="http://schemas.microsoft.com/office/powerpoint/2010/main" val="106803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1870-7D9B-8C3F-FB0D-95FBC1188EC3}"/>
              </a:ext>
            </a:extLst>
          </p:cNvPr>
          <p:cNvSpPr>
            <a:spLocks noGrp="1"/>
          </p:cNvSpPr>
          <p:nvPr>
            <p:ph type="title"/>
          </p:nvPr>
        </p:nvSpPr>
        <p:spPr/>
        <p:txBody>
          <a:bodyPr/>
          <a:lstStyle/>
          <a:p>
            <a:r>
              <a:rPr lang="en-US" dirty="0"/>
              <a:t>Testing Phase – 2 (External Test Images)</a:t>
            </a:r>
          </a:p>
        </p:txBody>
      </p:sp>
      <p:sp>
        <p:nvSpPr>
          <p:cNvPr id="4" name="Slide Number Placeholder 3">
            <a:extLst>
              <a:ext uri="{FF2B5EF4-FFF2-40B4-BE49-F238E27FC236}">
                <a16:creationId xmlns:a16="http://schemas.microsoft.com/office/drawing/2014/main" id="{C6779BE4-77F0-3490-BA94-36413E995D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7170" name="Picture 2">
            <a:extLst>
              <a:ext uri="{FF2B5EF4-FFF2-40B4-BE49-F238E27FC236}">
                <a16:creationId xmlns:a16="http://schemas.microsoft.com/office/drawing/2014/main" id="{DDE645BD-E301-7C52-84AD-E9581F40A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9" y="1444752"/>
            <a:ext cx="3015869" cy="27060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FBCDAA6-97B2-41CC-4DAB-BDB5CEA75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528" y="1444752"/>
            <a:ext cx="3015870" cy="270608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F03A890-78F5-83BA-792C-5FCB5565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272" y="1444752"/>
            <a:ext cx="3015870" cy="27060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BA43C4-36F2-7B35-B2A6-42C4CFA88C9E}"/>
              </a:ext>
            </a:extLst>
          </p:cNvPr>
          <p:cNvSpPr txBox="1"/>
          <p:nvPr/>
        </p:nvSpPr>
        <p:spPr>
          <a:xfrm>
            <a:off x="3529584" y="4529630"/>
            <a:ext cx="2084832" cy="307777"/>
          </a:xfrm>
          <a:prstGeom prst="rect">
            <a:avLst/>
          </a:prstGeom>
          <a:noFill/>
        </p:spPr>
        <p:txBody>
          <a:bodyPr wrap="square" rtlCol="0">
            <a:spAutoFit/>
          </a:bodyPr>
          <a:lstStyle/>
          <a:p>
            <a:pPr algn="ctr"/>
            <a:r>
              <a:rPr lang="en-US" dirty="0">
                <a:solidFill>
                  <a:schemeClr val="tx1"/>
                </a:solidFill>
              </a:rPr>
              <a:t>Accuracy Scores</a:t>
            </a:r>
          </a:p>
        </p:txBody>
      </p:sp>
      <p:sp>
        <p:nvSpPr>
          <p:cNvPr id="6" name="TextBox 5">
            <a:extLst>
              <a:ext uri="{FF2B5EF4-FFF2-40B4-BE49-F238E27FC236}">
                <a16:creationId xmlns:a16="http://schemas.microsoft.com/office/drawing/2014/main" id="{A549E2D2-4F53-545B-3D44-DED92D1FC7D3}"/>
              </a:ext>
            </a:extLst>
          </p:cNvPr>
          <p:cNvSpPr txBox="1"/>
          <p:nvPr/>
        </p:nvSpPr>
        <p:spPr>
          <a:xfrm>
            <a:off x="734630" y="4215606"/>
            <a:ext cx="1627632" cy="307777"/>
          </a:xfrm>
          <a:prstGeom prst="rect">
            <a:avLst/>
          </a:prstGeom>
          <a:noFill/>
        </p:spPr>
        <p:txBody>
          <a:bodyPr wrap="square" rtlCol="0">
            <a:spAutoFit/>
          </a:bodyPr>
          <a:lstStyle/>
          <a:p>
            <a:pPr algn="ctr"/>
            <a:r>
              <a:rPr lang="en-US" dirty="0">
                <a:solidFill>
                  <a:schemeClr val="tx1"/>
                </a:solidFill>
              </a:rPr>
              <a:t>70.41%</a:t>
            </a:r>
          </a:p>
        </p:txBody>
      </p:sp>
      <p:sp>
        <p:nvSpPr>
          <p:cNvPr id="7" name="TextBox 6">
            <a:extLst>
              <a:ext uri="{FF2B5EF4-FFF2-40B4-BE49-F238E27FC236}">
                <a16:creationId xmlns:a16="http://schemas.microsoft.com/office/drawing/2014/main" id="{CE4CECAD-92D8-E608-E0F6-574A25A1D8CC}"/>
              </a:ext>
            </a:extLst>
          </p:cNvPr>
          <p:cNvSpPr txBox="1"/>
          <p:nvPr/>
        </p:nvSpPr>
        <p:spPr>
          <a:xfrm>
            <a:off x="3762756" y="4215606"/>
            <a:ext cx="1618488" cy="307777"/>
          </a:xfrm>
          <a:prstGeom prst="rect">
            <a:avLst/>
          </a:prstGeom>
          <a:noFill/>
        </p:spPr>
        <p:txBody>
          <a:bodyPr wrap="square" rtlCol="0">
            <a:spAutoFit/>
          </a:bodyPr>
          <a:lstStyle/>
          <a:p>
            <a:pPr algn="ctr"/>
            <a:r>
              <a:rPr lang="en-US" dirty="0">
                <a:solidFill>
                  <a:schemeClr val="tx1"/>
                </a:solidFill>
              </a:rPr>
              <a:t>63.5%</a:t>
            </a:r>
          </a:p>
        </p:txBody>
      </p:sp>
      <p:sp>
        <p:nvSpPr>
          <p:cNvPr id="8" name="TextBox 7">
            <a:extLst>
              <a:ext uri="{FF2B5EF4-FFF2-40B4-BE49-F238E27FC236}">
                <a16:creationId xmlns:a16="http://schemas.microsoft.com/office/drawing/2014/main" id="{2980171A-5B45-BD4E-7C83-5491FD4D2432}"/>
              </a:ext>
            </a:extLst>
          </p:cNvPr>
          <p:cNvSpPr txBox="1"/>
          <p:nvPr/>
        </p:nvSpPr>
        <p:spPr>
          <a:xfrm>
            <a:off x="7132132" y="4215606"/>
            <a:ext cx="950976" cy="307777"/>
          </a:xfrm>
          <a:prstGeom prst="rect">
            <a:avLst/>
          </a:prstGeom>
          <a:noFill/>
        </p:spPr>
        <p:txBody>
          <a:bodyPr wrap="square" rtlCol="0">
            <a:spAutoFit/>
          </a:bodyPr>
          <a:lstStyle/>
          <a:p>
            <a:pPr algn="ctr"/>
            <a:r>
              <a:rPr lang="en-US" dirty="0">
                <a:solidFill>
                  <a:schemeClr val="tx1"/>
                </a:solidFill>
              </a:rPr>
              <a:t>65.04%</a:t>
            </a:r>
          </a:p>
        </p:txBody>
      </p:sp>
    </p:spTree>
    <p:extLst>
      <p:ext uri="{BB962C8B-B14F-4D97-AF65-F5344CB8AC3E}">
        <p14:creationId xmlns:p14="http://schemas.microsoft.com/office/powerpoint/2010/main" val="156377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0">
              <a:schemeClr val="accent3"/>
            </a:gs>
            <a:gs pos="0">
              <a:schemeClr val="accent2"/>
            </a:gs>
            <a:gs pos="100000">
              <a:schemeClr val="accent1"/>
            </a:gs>
          </a:gsLst>
          <a:lin ang="3000000" scaled="0"/>
        </a:gradFill>
        <a:effectLst/>
      </p:bgPr>
    </p:bg>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ctr" rtl="0">
              <a:spcBef>
                <a:spcPts val="0"/>
              </a:spcBef>
              <a:spcAft>
                <a:spcPts val="600"/>
              </a:spcAft>
              <a:buNone/>
            </a:pPr>
            <a:r>
              <a:rPr lang="en-US" dirty="0"/>
              <a:t>Bar Graph Representing testing phases accuracies</a:t>
            </a:r>
            <a:endParaRPr dirty="0"/>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cxnSp>
        <p:nvCxnSpPr>
          <p:cNvPr id="404" name="Google Shape;404;p30"/>
          <p:cNvCxnSpPr/>
          <p:nvPr/>
        </p:nvCxnSpPr>
        <p:spPr>
          <a:xfrm>
            <a:off x="851175" y="10747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5" name="Google Shape;405;p30"/>
          <p:cNvCxnSpPr/>
          <p:nvPr/>
        </p:nvCxnSpPr>
        <p:spPr>
          <a:xfrm>
            <a:off x="851175" y="17841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6" name="Google Shape;406;p30"/>
          <p:cNvCxnSpPr/>
          <p:nvPr/>
        </p:nvCxnSpPr>
        <p:spPr>
          <a:xfrm>
            <a:off x="851175" y="24936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7" name="Google Shape;407;p30"/>
          <p:cNvCxnSpPr/>
          <p:nvPr/>
        </p:nvCxnSpPr>
        <p:spPr>
          <a:xfrm>
            <a:off x="851175" y="32031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30"/>
          <p:cNvCxnSpPr/>
          <p:nvPr/>
        </p:nvCxnSpPr>
        <p:spPr>
          <a:xfrm>
            <a:off x="851175" y="3934526"/>
            <a:ext cx="7239000" cy="0"/>
          </a:xfrm>
          <a:prstGeom prst="straightConnector1">
            <a:avLst/>
          </a:prstGeom>
          <a:noFill/>
          <a:ln w="9525" cap="flat" cmpd="sng">
            <a:solidFill>
              <a:schemeClr val="lt2"/>
            </a:solidFill>
            <a:prstDash val="solid"/>
            <a:round/>
            <a:headEnd type="none" w="med" len="med"/>
            <a:tailEnd type="none" w="med" len="med"/>
          </a:ln>
        </p:spPr>
      </p:cxnSp>
      <p:sp>
        <p:nvSpPr>
          <p:cNvPr id="409" name="Google Shape;409;p30"/>
          <p:cNvSpPr txBox="1"/>
          <p:nvPr/>
        </p:nvSpPr>
        <p:spPr>
          <a:xfrm>
            <a:off x="851175"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dirty="0">
                <a:solidFill>
                  <a:schemeClr val="dk2"/>
                </a:solidFill>
                <a:latin typeface="Inria Sans"/>
                <a:ea typeface="Inria Sans"/>
                <a:cs typeface="Inria Sans"/>
                <a:sym typeface="Inria Sans"/>
              </a:rPr>
              <a:t>100</a:t>
            </a:r>
            <a:endParaRPr sz="1000" dirty="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dirty="0">
                <a:solidFill>
                  <a:schemeClr val="dk2"/>
                </a:solidFill>
                <a:latin typeface="Inria Sans"/>
                <a:ea typeface="Inria Sans"/>
                <a:cs typeface="Inria Sans"/>
                <a:sym typeface="Inria Sans"/>
              </a:rPr>
              <a:t>75</a:t>
            </a:r>
            <a:endParaRPr sz="1000" dirty="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dirty="0">
                <a:solidFill>
                  <a:schemeClr val="dk2"/>
                </a:solidFill>
                <a:latin typeface="Inria Sans"/>
                <a:ea typeface="Inria Sans"/>
                <a:cs typeface="Inria Sans"/>
                <a:sym typeface="Inria Sans"/>
              </a:rPr>
              <a:t>50</a:t>
            </a:r>
            <a:endParaRPr sz="1000" dirty="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0"/>
              </a:spcAft>
              <a:buNone/>
            </a:pPr>
            <a:r>
              <a:rPr lang="en" sz="1000" dirty="0">
                <a:solidFill>
                  <a:schemeClr val="dk2"/>
                </a:solidFill>
                <a:latin typeface="Inria Sans"/>
                <a:ea typeface="Inria Sans"/>
                <a:cs typeface="Inria Sans"/>
                <a:sym typeface="Inria Sans"/>
              </a:rPr>
              <a:t>25</a:t>
            </a:r>
            <a:endParaRPr sz="1000" dirty="0">
              <a:solidFill>
                <a:schemeClr val="dk2"/>
              </a:solidFill>
              <a:latin typeface="Inria Sans"/>
              <a:ea typeface="Inria Sans"/>
              <a:cs typeface="Inria Sans"/>
              <a:sym typeface="Inria Sans"/>
            </a:endParaRPr>
          </a:p>
          <a:p>
            <a:pPr marL="0" marR="0" lvl="0" indent="0" algn="r" rtl="0">
              <a:lnSpc>
                <a:spcPct val="100000"/>
              </a:lnSpc>
              <a:spcBef>
                <a:spcPts val="4400"/>
              </a:spcBef>
              <a:spcAft>
                <a:spcPts val="4400"/>
              </a:spcAft>
              <a:buNone/>
            </a:pPr>
            <a:r>
              <a:rPr lang="en" sz="1000" dirty="0">
                <a:solidFill>
                  <a:schemeClr val="dk2"/>
                </a:solidFill>
                <a:latin typeface="Inria Sans"/>
                <a:ea typeface="Inria Sans"/>
                <a:cs typeface="Inria Sans"/>
                <a:sym typeface="Inria Sans"/>
              </a:rPr>
              <a:t>0</a:t>
            </a:r>
            <a:endParaRPr sz="1000" dirty="0">
              <a:solidFill>
                <a:schemeClr val="dk2"/>
              </a:solidFill>
              <a:latin typeface="Inria Sans"/>
              <a:ea typeface="Inria Sans"/>
              <a:cs typeface="Inria Sans"/>
              <a:sym typeface="Inria Sans"/>
            </a:endParaRPr>
          </a:p>
        </p:txBody>
      </p:sp>
      <p:sp>
        <p:nvSpPr>
          <p:cNvPr id="411" name="Google Shape;411;p30"/>
          <p:cNvSpPr/>
          <p:nvPr/>
        </p:nvSpPr>
        <p:spPr>
          <a:xfrm>
            <a:off x="2489789" y="1208973"/>
            <a:ext cx="233700" cy="2725801"/>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2804033" y="1975103"/>
            <a:ext cx="233700" cy="1959761"/>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4242794" y="1378990"/>
            <a:ext cx="233700" cy="2555755"/>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4557038" y="2114459"/>
            <a:ext cx="233700" cy="1820565"/>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5995798" y="1298447"/>
            <a:ext cx="233700" cy="2636329"/>
          </a:xfrm>
          <a:prstGeom prst="rect">
            <a:avLst/>
          </a:prstGeom>
          <a:gradFill>
            <a:gsLst>
              <a:gs pos="0">
                <a:schemeClr val="lt1"/>
              </a:gs>
              <a:gs pos="100000">
                <a:schemeClr val="accent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6310043" y="2048258"/>
            <a:ext cx="233700" cy="1886204"/>
          </a:xfrm>
          <a:prstGeom prst="rect">
            <a:avLst/>
          </a:prstGeom>
          <a:gradFill>
            <a:gsLst>
              <a:gs pos="0">
                <a:schemeClr val="accent3"/>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810685E-2845-6529-29DD-0949CD303695}"/>
              </a:ext>
            </a:extLst>
          </p:cNvPr>
          <p:cNvSpPr txBox="1"/>
          <p:nvPr/>
        </p:nvSpPr>
        <p:spPr>
          <a:xfrm>
            <a:off x="2075688" y="4023360"/>
            <a:ext cx="1353312" cy="307777"/>
          </a:xfrm>
          <a:prstGeom prst="rect">
            <a:avLst/>
          </a:prstGeom>
          <a:noFill/>
        </p:spPr>
        <p:txBody>
          <a:bodyPr wrap="square" rtlCol="0">
            <a:spAutoFit/>
          </a:bodyPr>
          <a:lstStyle/>
          <a:p>
            <a:r>
              <a:rPr lang="en-US" dirty="0">
                <a:solidFill>
                  <a:schemeClr val="tx1"/>
                </a:solidFill>
              </a:rPr>
              <a:t>EfficientNetV2</a:t>
            </a:r>
          </a:p>
        </p:txBody>
      </p:sp>
      <p:sp>
        <p:nvSpPr>
          <p:cNvPr id="3" name="TextBox 2">
            <a:extLst>
              <a:ext uri="{FF2B5EF4-FFF2-40B4-BE49-F238E27FC236}">
                <a16:creationId xmlns:a16="http://schemas.microsoft.com/office/drawing/2014/main" id="{CAB05130-0C6B-D60F-CF77-58AB20F45017}"/>
              </a:ext>
            </a:extLst>
          </p:cNvPr>
          <p:cNvSpPr txBox="1"/>
          <p:nvPr/>
        </p:nvSpPr>
        <p:spPr>
          <a:xfrm>
            <a:off x="3977640" y="4023360"/>
            <a:ext cx="1069848" cy="307777"/>
          </a:xfrm>
          <a:prstGeom prst="rect">
            <a:avLst/>
          </a:prstGeom>
          <a:noFill/>
        </p:spPr>
        <p:txBody>
          <a:bodyPr wrap="square" rtlCol="0">
            <a:spAutoFit/>
          </a:bodyPr>
          <a:lstStyle/>
          <a:p>
            <a:pPr algn="ctr"/>
            <a:r>
              <a:rPr lang="en-US" dirty="0">
                <a:solidFill>
                  <a:schemeClr val="tx1"/>
                </a:solidFill>
              </a:rPr>
              <a:t>ViT 8x8</a:t>
            </a:r>
          </a:p>
        </p:txBody>
      </p:sp>
      <p:sp>
        <p:nvSpPr>
          <p:cNvPr id="4" name="TextBox 3">
            <a:extLst>
              <a:ext uri="{FF2B5EF4-FFF2-40B4-BE49-F238E27FC236}">
                <a16:creationId xmlns:a16="http://schemas.microsoft.com/office/drawing/2014/main" id="{076B5BDA-76C5-6190-F128-3DAFB4EA117B}"/>
              </a:ext>
            </a:extLst>
          </p:cNvPr>
          <p:cNvSpPr txBox="1"/>
          <p:nvPr/>
        </p:nvSpPr>
        <p:spPr>
          <a:xfrm>
            <a:off x="5549069" y="4021616"/>
            <a:ext cx="1755648" cy="307777"/>
          </a:xfrm>
          <a:prstGeom prst="rect">
            <a:avLst/>
          </a:prstGeom>
          <a:noFill/>
        </p:spPr>
        <p:txBody>
          <a:bodyPr wrap="square" rtlCol="0">
            <a:spAutoFit/>
          </a:bodyPr>
          <a:lstStyle/>
          <a:p>
            <a:r>
              <a:rPr lang="en-US" dirty="0">
                <a:solidFill>
                  <a:schemeClr val="tx1"/>
                </a:solidFill>
              </a:rPr>
              <a:t>SWIN Transformer</a:t>
            </a:r>
          </a:p>
        </p:txBody>
      </p:sp>
      <p:sp>
        <p:nvSpPr>
          <p:cNvPr id="7" name="Oval 6">
            <a:extLst>
              <a:ext uri="{FF2B5EF4-FFF2-40B4-BE49-F238E27FC236}">
                <a16:creationId xmlns:a16="http://schemas.microsoft.com/office/drawing/2014/main" id="{00FD03E3-2D0D-6E41-8704-BDE85D7B28F8}"/>
              </a:ext>
            </a:extLst>
          </p:cNvPr>
          <p:cNvSpPr/>
          <p:nvPr/>
        </p:nvSpPr>
        <p:spPr>
          <a:xfrm>
            <a:off x="8663725" y="237046"/>
            <a:ext cx="257371" cy="21452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9D0D11-AED5-31C0-FF15-61DE6A61E010}"/>
              </a:ext>
            </a:extLst>
          </p:cNvPr>
          <p:cNvSpPr/>
          <p:nvPr/>
        </p:nvSpPr>
        <p:spPr>
          <a:xfrm>
            <a:off x="8663726" y="664987"/>
            <a:ext cx="257371" cy="214527"/>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54489B-F560-0DA0-B2CD-B49D686777EF}"/>
              </a:ext>
            </a:extLst>
          </p:cNvPr>
          <p:cNvSpPr txBox="1"/>
          <p:nvPr/>
        </p:nvSpPr>
        <p:spPr>
          <a:xfrm>
            <a:off x="7607808" y="218354"/>
            <a:ext cx="996696" cy="307777"/>
          </a:xfrm>
          <a:prstGeom prst="rect">
            <a:avLst/>
          </a:prstGeom>
          <a:noFill/>
        </p:spPr>
        <p:txBody>
          <a:bodyPr wrap="square" rtlCol="0">
            <a:spAutoFit/>
          </a:bodyPr>
          <a:lstStyle/>
          <a:p>
            <a:r>
              <a:rPr lang="en-US" dirty="0">
                <a:solidFill>
                  <a:schemeClr val="tx1"/>
                </a:solidFill>
              </a:rPr>
              <a:t>Phase - 1</a:t>
            </a:r>
          </a:p>
        </p:txBody>
      </p:sp>
      <p:sp>
        <p:nvSpPr>
          <p:cNvPr id="10" name="TextBox 9">
            <a:extLst>
              <a:ext uri="{FF2B5EF4-FFF2-40B4-BE49-F238E27FC236}">
                <a16:creationId xmlns:a16="http://schemas.microsoft.com/office/drawing/2014/main" id="{8A88D849-2208-C7C5-56D1-3E7F9710CCDC}"/>
              </a:ext>
            </a:extLst>
          </p:cNvPr>
          <p:cNvSpPr txBox="1"/>
          <p:nvPr/>
        </p:nvSpPr>
        <p:spPr>
          <a:xfrm>
            <a:off x="7628403" y="649098"/>
            <a:ext cx="996696" cy="307777"/>
          </a:xfrm>
          <a:prstGeom prst="rect">
            <a:avLst/>
          </a:prstGeom>
          <a:noFill/>
        </p:spPr>
        <p:txBody>
          <a:bodyPr wrap="square" rtlCol="0">
            <a:spAutoFit/>
          </a:bodyPr>
          <a:lstStyle/>
          <a:p>
            <a:r>
              <a:rPr lang="en-US" dirty="0">
                <a:solidFill>
                  <a:schemeClr val="tx1"/>
                </a:solidFill>
              </a:rPr>
              <a:t>Phase - 2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423268"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sz="3500" dirty="0"/>
              <a:t>KEY TAKEAWAYS &amp; FUTURE SCOPE</a:t>
            </a:r>
            <a:endParaRPr sz="35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9</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99381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44DA0-4114-EDF5-8E6C-2D200700EE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5" name="Text Placeholder 6">
            <a:extLst>
              <a:ext uri="{FF2B5EF4-FFF2-40B4-BE49-F238E27FC236}">
                <a16:creationId xmlns:a16="http://schemas.microsoft.com/office/drawing/2014/main" id="{5902B4BA-DF5F-4AD0-E228-D5FADDE0AB57}"/>
              </a:ext>
            </a:extLst>
          </p:cNvPr>
          <p:cNvSpPr txBox="1">
            <a:spLocks/>
          </p:cNvSpPr>
          <p:nvPr/>
        </p:nvSpPr>
        <p:spPr>
          <a:xfrm>
            <a:off x="988373" y="714113"/>
            <a:ext cx="7167254" cy="36109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4"/>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Digital Hair Removal Algorithm is applied to remove hairs and minor noise present in the images.</a:t>
            </a:r>
          </a:p>
          <a:p>
            <a:pPr>
              <a:buClr>
                <a:schemeClr val="accent4"/>
              </a:buClr>
            </a:pPr>
            <a:endParaRPr lang="en-US" sz="2400" dirty="0">
              <a:solidFill>
                <a:schemeClr val="tx1"/>
              </a:solidFill>
              <a:latin typeface="Calibri" panose="020F0502020204030204" pitchFamily="34" charset="0"/>
              <a:cs typeface="Calibri" panose="020F0502020204030204" pitchFamily="34" charset="0"/>
            </a:endParaRPr>
          </a:p>
          <a:p>
            <a:pPr marL="342900" indent="-342900">
              <a:buClr>
                <a:schemeClr val="accent4"/>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Image Augmentation is performed to improve generalization ability of models.</a:t>
            </a:r>
          </a:p>
          <a:p>
            <a:pPr>
              <a:buClr>
                <a:schemeClr val="accent4"/>
              </a:buClr>
            </a:pPr>
            <a:endParaRPr lang="en-US" sz="2400" dirty="0">
              <a:solidFill>
                <a:schemeClr val="tx1"/>
              </a:solidFill>
              <a:latin typeface="Calibri" panose="020F0502020204030204" pitchFamily="34" charset="0"/>
              <a:cs typeface="Calibri" panose="020F0502020204030204" pitchFamily="34" charset="0"/>
            </a:endParaRPr>
          </a:p>
          <a:p>
            <a:pPr marL="342900" indent="-342900">
              <a:buClr>
                <a:schemeClr val="accent4"/>
              </a:buCl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Pre-trained EfficientNetV2B2 model performs better than Vision Transformer (ViT 8x8) and SWIN Transformer.</a:t>
            </a:r>
          </a:p>
        </p:txBody>
      </p:sp>
    </p:spTree>
    <p:extLst>
      <p:ext uri="{BB962C8B-B14F-4D97-AF65-F5344CB8AC3E}">
        <p14:creationId xmlns:p14="http://schemas.microsoft.com/office/powerpoint/2010/main" val="3786596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grpSp>
        <p:nvGrpSpPr>
          <p:cNvPr id="451" name="Google Shape;451;p33"/>
          <p:cNvGrpSpPr/>
          <p:nvPr/>
        </p:nvGrpSpPr>
        <p:grpSpPr>
          <a:xfrm>
            <a:off x="3945574" y="1241054"/>
            <a:ext cx="4542205" cy="2661224"/>
            <a:chOff x="1177450" y="241631"/>
            <a:chExt cx="6173152" cy="3616776"/>
          </a:xfrm>
        </p:grpSpPr>
        <p:sp>
          <p:nvSpPr>
            <p:cNvPr id="452" name="Google Shape;452;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6" name="Google Shape;456;p33"/>
          <p:cNvSpPr txBox="1">
            <a:spLocks noGrp="1"/>
          </p:cNvSpPr>
          <p:nvPr>
            <p:ph type="body" idx="4294967295"/>
          </p:nvPr>
        </p:nvSpPr>
        <p:spPr>
          <a:xfrm>
            <a:off x="1393106" y="2031637"/>
            <a:ext cx="2791800" cy="93753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t>SAVE AND DEPLOY FOR REAL-TIME USE</a:t>
            </a:r>
            <a:endParaRPr sz="2000" dirty="0"/>
          </a:p>
        </p:txBody>
      </p:sp>
      <p:pic>
        <p:nvPicPr>
          <p:cNvPr id="8194" name="Picture 2" descr="This smartphone app can detect skin cancer">
            <a:extLst>
              <a:ext uri="{FF2B5EF4-FFF2-40B4-BE49-F238E27FC236}">
                <a16:creationId xmlns:a16="http://schemas.microsoft.com/office/drawing/2014/main" id="{A00D011B-DA25-A159-9B9F-643FF5503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472" y="1332179"/>
            <a:ext cx="3608288" cy="23599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0" y="2258568"/>
            <a:ext cx="708350" cy="55778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1800" dirty="0"/>
              <a:t>WORKS CITED</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10</a:t>
            </a:r>
            <a:endParaRPr b="1" dirty="0">
              <a:solidFill>
                <a:schemeClr val="dk1"/>
              </a:solidFill>
              <a:latin typeface="Saira Semi Condensed"/>
              <a:ea typeface="Saira Semi Condensed"/>
              <a:cs typeface="Saira Semi Condensed"/>
              <a:sym typeface="Saira Semi Condensed"/>
            </a:endParaRPr>
          </a:p>
        </p:txBody>
      </p:sp>
      <p:sp>
        <p:nvSpPr>
          <p:cNvPr id="2" name="TextBox 1">
            <a:extLst>
              <a:ext uri="{FF2B5EF4-FFF2-40B4-BE49-F238E27FC236}">
                <a16:creationId xmlns:a16="http://schemas.microsoft.com/office/drawing/2014/main" id="{E9ADE8E3-2B08-54A5-C35C-DF933D137765}"/>
              </a:ext>
            </a:extLst>
          </p:cNvPr>
          <p:cNvSpPr txBox="1"/>
          <p:nvPr/>
        </p:nvSpPr>
        <p:spPr>
          <a:xfrm>
            <a:off x="2029968" y="5143500"/>
            <a:ext cx="6291072" cy="10218182"/>
          </a:xfrm>
          <a:prstGeom prst="rect">
            <a:avLst/>
          </a:prstGeom>
          <a:noFill/>
        </p:spPr>
        <p:txBody>
          <a:bodyPr wrap="square" rtlCol="0">
            <a:spAutoFit/>
          </a:bodyPr>
          <a:lstStyle/>
          <a:p>
            <a:r>
              <a:rPr lang="en-US" dirty="0">
                <a:solidFill>
                  <a:schemeClr val="tx1"/>
                </a:solidFill>
              </a:rPr>
              <a:t>1.American Academy of Dermatology. "Skin Cancer Statistics." American Academy of Dermatology, </a:t>
            </a:r>
            <a:r>
              <a:rPr lang="en-US" dirty="0" err="1">
                <a:solidFill>
                  <a:srgbClr val="FFFFFF"/>
                </a:solidFill>
                <a:hlinkClick r:id="rId3">
                  <a:extLst>
                    <a:ext uri="{A12FA001-AC4F-418D-AE19-62706E023703}">
                      <ahyp:hlinkClr xmlns:ahyp="http://schemas.microsoft.com/office/drawing/2018/hyperlinkcolor" val="tx"/>
                    </a:ext>
                  </a:extLst>
                </a:hlinkClick>
              </a:rPr>
              <a:t>www.aad.org</a:t>
            </a:r>
            <a:r>
              <a:rPr lang="en-US" dirty="0">
                <a:solidFill>
                  <a:schemeClr val="tx1"/>
                </a:solidFill>
                <a:hlinkClick r:id="rId3">
                  <a:extLst>
                    <a:ext uri="{A12FA001-AC4F-418D-AE19-62706E023703}">
                      <ahyp:hlinkClr xmlns:ahyp="http://schemas.microsoft.com/office/drawing/2018/hyperlinkcolor" val="tx"/>
                    </a:ext>
                  </a:extLst>
                </a:hlinkClick>
              </a:rPr>
              <a:t>/media/stats-skin-cancer. Accessed 30 Apr. 2024</a:t>
            </a:r>
            <a:r>
              <a:rPr lang="en-US" dirty="0">
                <a:solidFill>
                  <a:schemeClr val="tx1"/>
                </a:solidFill>
              </a:rPr>
              <a:t>.</a:t>
            </a:r>
          </a:p>
          <a:p>
            <a:endParaRPr lang="en-US" dirty="0">
              <a:solidFill>
                <a:schemeClr val="tx1"/>
              </a:solidFill>
            </a:endParaRPr>
          </a:p>
          <a:p>
            <a:r>
              <a:rPr lang="en-US" dirty="0">
                <a:solidFill>
                  <a:schemeClr val="tx1"/>
                </a:solidFill>
              </a:rPr>
              <a:t>2.Tan, </a:t>
            </a:r>
            <a:r>
              <a:rPr lang="en-US" dirty="0" err="1">
                <a:solidFill>
                  <a:schemeClr val="tx1"/>
                </a:solidFill>
              </a:rPr>
              <a:t>Mingxing</a:t>
            </a:r>
            <a:r>
              <a:rPr lang="en-US" dirty="0">
                <a:solidFill>
                  <a:schemeClr val="tx1"/>
                </a:solidFill>
              </a:rPr>
              <a:t>, and Quoc Le. "</a:t>
            </a:r>
            <a:r>
              <a:rPr lang="en-US" dirty="0" err="1">
                <a:solidFill>
                  <a:schemeClr val="tx1"/>
                </a:solidFill>
              </a:rPr>
              <a:t>Efficientnet</a:t>
            </a:r>
            <a:r>
              <a:rPr lang="en-US" dirty="0">
                <a:solidFill>
                  <a:schemeClr val="tx1"/>
                </a:solidFill>
              </a:rPr>
              <a:t>: Rethinking model scaling for convolutional neural networks." International conference on machine learning. PMLR, 2019.</a:t>
            </a:r>
          </a:p>
          <a:p>
            <a:endParaRPr lang="en-US" dirty="0">
              <a:solidFill>
                <a:schemeClr val="tx1"/>
              </a:solidFill>
            </a:endParaRPr>
          </a:p>
          <a:p>
            <a:r>
              <a:rPr lang="en-US" dirty="0">
                <a:solidFill>
                  <a:schemeClr val="tx1"/>
                </a:solidFill>
              </a:rPr>
              <a:t>3.Tan, M., and Q. V. Le. "Efficientnetv2: Smaller models and faster training. </a:t>
            </a:r>
            <a:r>
              <a:rPr lang="en-US" dirty="0" err="1">
                <a:solidFill>
                  <a:schemeClr val="tx1"/>
                </a:solidFill>
              </a:rPr>
              <a:t>arXiv</a:t>
            </a:r>
            <a:r>
              <a:rPr lang="en-US" dirty="0">
                <a:solidFill>
                  <a:schemeClr val="tx1"/>
                </a:solidFill>
              </a:rPr>
              <a:t> 2021." </a:t>
            </a:r>
            <a:r>
              <a:rPr lang="en-US" dirty="0" err="1">
                <a:solidFill>
                  <a:schemeClr val="tx1"/>
                </a:solidFill>
              </a:rPr>
              <a:t>arXiv</a:t>
            </a:r>
            <a:r>
              <a:rPr lang="en-US" dirty="0">
                <a:solidFill>
                  <a:schemeClr val="tx1"/>
                </a:solidFill>
              </a:rPr>
              <a:t> preprint arXiv:2104.00298.</a:t>
            </a:r>
          </a:p>
          <a:p>
            <a:endParaRPr lang="en-US" dirty="0">
              <a:solidFill>
                <a:schemeClr val="tx1"/>
              </a:solidFill>
            </a:endParaRPr>
          </a:p>
          <a:p>
            <a:r>
              <a:rPr lang="en-US" dirty="0">
                <a:solidFill>
                  <a:schemeClr val="tx1"/>
                </a:solidFill>
              </a:rPr>
              <a:t>4.Liu, Ze, et al. "</a:t>
            </a:r>
            <a:r>
              <a:rPr lang="en-US" dirty="0" err="1">
                <a:solidFill>
                  <a:schemeClr val="tx1"/>
                </a:solidFill>
              </a:rPr>
              <a:t>Swin</a:t>
            </a:r>
            <a:r>
              <a:rPr lang="en-US" dirty="0">
                <a:solidFill>
                  <a:schemeClr val="tx1"/>
                </a:solidFill>
              </a:rPr>
              <a:t> transformer: Hierarchical vision transformer using shifted windows." Proceedings of the IEEE/CVF international conference on computer vision. 2021.</a:t>
            </a:r>
          </a:p>
          <a:p>
            <a:endParaRPr lang="en-US" dirty="0">
              <a:solidFill>
                <a:schemeClr val="tx1"/>
              </a:solidFill>
            </a:endParaRPr>
          </a:p>
          <a:p>
            <a:r>
              <a:rPr lang="en-US" dirty="0">
                <a:solidFill>
                  <a:schemeClr val="tx1"/>
                </a:solidFill>
              </a:rPr>
              <a:t>5.Ghosh, </a:t>
            </a:r>
            <a:r>
              <a:rPr lang="en-US" dirty="0" err="1">
                <a:solidFill>
                  <a:schemeClr val="tx1"/>
                </a:solidFill>
              </a:rPr>
              <a:t>Pronab</a:t>
            </a:r>
            <a:r>
              <a:rPr lang="en-US" dirty="0">
                <a:solidFill>
                  <a:schemeClr val="tx1"/>
                </a:solidFill>
              </a:rPr>
              <a:t>, et al. "SkinNet-16: A deep learning approach to identify benign and malignant skin lesions." Frontiers in Oncology 12 (2022): 931141.</a:t>
            </a:r>
          </a:p>
          <a:p>
            <a:endParaRPr lang="en-US" dirty="0">
              <a:solidFill>
                <a:schemeClr val="tx1"/>
              </a:solidFill>
            </a:endParaRPr>
          </a:p>
          <a:p>
            <a:r>
              <a:rPr lang="en-US" dirty="0">
                <a:solidFill>
                  <a:schemeClr val="tx1"/>
                </a:solidFill>
              </a:rPr>
              <a:t>6.Belaala, </a:t>
            </a:r>
            <a:r>
              <a:rPr lang="en-US" dirty="0" err="1">
                <a:solidFill>
                  <a:schemeClr val="tx1"/>
                </a:solidFill>
              </a:rPr>
              <a:t>Abir</a:t>
            </a:r>
            <a:r>
              <a:rPr lang="en-US" dirty="0">
                <a:solidFill>
                  <a:schemeClr val="tx1"/>
                </a:solidFill>
              </a:rPr>
              <a:t>, et al. "Enhancing </a:t>
            </a:r>
            <a:r>
              <a:rPr lang="en-US" dirty="0" err="1">
                <a:solidFill>
                  <a:schemeClr val="tx1"/>
                </a:solidFill>
              </a:rPr>
              <a:t>Dermoscopy</a:t>
            </a:r>
            <a:r>
              <a:rPr lang="en-US" dirty="0">
                <a:solidFill>
                  <a:schemeClr val="tx1"/>
                </a:solidFill>
              </a:rPr>
              <a:t>-Based Skin Lesions Diagnosis: A Fusion of Convolutional Neural Networks and Self-Training." 2023 International Conference on Decision Aid Sciences and Applications (DASA). IEEE, 2023.</a:t>
            </a:r>
          </a:p>
          <a:p>
            <a:endParaRPr lang="en-US" dirty="0">
              <a:solidFill>
                <a:schemeClr val="tx1"/>
              </a:solidFill>
            </a:endParaRPr>
          </a:p>
          <a:p>
            <a:r>
              <a:rPr lang="en-US" dirty="0">
                <a:solidFill>
                  <a:schemeClr val="tx1"/>
                </a:solidFill>
              </a:rPr>
              <a:t>7.Latha, D. U., et al. "Skin Cancer Classification using </a:t>
            </a:r>
            <a:r>
              <a:rPr lang="en-US" dirty="0" err="1">
                <a:solidFill>
                  <a:schemeClr val="tx1"/>
                </a:solidFill>
              </a:rPr>
              <a:t>ConvNET</a:t>
            </a:r>
            <a:r>
              <a:rPr lang="en-US" dirty="0">
                <a:solidFill>
                  <a:schemeClr val="tx1"/>
                </a:solidFill>
              </a:rPr>
              <a:t>." 2023 International Conference on Recent Advances in Science and Engineering Technology (ICRASET). IEEE, 2023.</a:t>
            </a:r>
          </a:p>
          <a:p>
            <a:endParaRPr lang="en-US" dirty="0">
              <a:solidFill>
                <a:schemeClr val="tx1"/>
              </a:solidFill>
            </a:endParaRPr>
          </a:p>
          <a:p>
            <a:r>
              <a:rPr lang="en-US" dirty="0">
                <a:solidFill>
                  <a:schemeClr val="tx1"/>
                </a:solidFill>
              </a:rPr>
              <a:t>8.Hoshyar, </a:t>
            </a:r>
            <a:r>
              <a:rPr lang="en-US" dirty="0" err="1">
                <a:solidFill>
                  <a:schemeClr val="tx1"/>
                </a:solidFill>
              </a:rPr>
              <a:t>Azadeh</a:t>
            </a:r>
            <a:r>
              <a:rPr lang="en-US" dirty="0">
                <a:solidFill>
                  <a:schemeClr val="tx1"/>
                </a:solidFill>
              </a:rPr>
              <a:t> Noori, Adel Al-</a:t>
            </a:r>
            <a:r>
              <a:rPr lang="en-US" dirty="0" err="1">
                <a:solidFill>
                  <a:schemeClr val="tx1"/>
                </a:solidFill>
              </a:rPr>
              <a:t>Jumaily</a:t>
            </a:r>
            <a:r>
              <a:rPr lang="en-US" dirty="0">
                <a:solidFill>
                  <a:schemeClr val="tx1"/>
                </a:solidFill>
              </a:rPr>
              <a:t>, and Riza </a:t>
            </a:r>
            <a:r>
              <a:rPr lang="en-US" dirty="0" err="1">
                <a:solidFill>
                  <a:schemeClr val="tx1"/>
                </a:solidFill>
              </a:rPr>
              <a:t>Sulaiman</a:t>
            </a:r>
            <a:r>
              <a:rPr lang="en-US" dirty="0">
                <a:solidFill>
                  <a:schemeClr val="tx1"/>
                </a:solidFill>
              </a:rPr>
              <a:t>. "Review on automatic early skin cancer detection." 2011 International Conference on Computer Science and Service System (CSSS). IEEE, 2011.</a:t>
            </a:r>
          </a:p>
          <a:p>
            <a:endParaRPr lang="en-US" dirty="0">
              <a:solidFill>
                <a:schemeClr val="tx1"/>
              </a:solidFill>
            </a:endParaRPr>
          </a:p>
          <a:p>
            <a:r>
              <a:rPr lang="en-US" dirty="0">
                <a:solidFill>
                  <a:schemeClr val="tx1"/>
                </a:solidFill>
              </a:rPr>
              <a:t>9.Montaha, </a:t>
            </a:r>
            <a:r>
              <a:rPr lang="en-US" dirty="0" err="1">
                <a:solidFill>
                  <a:schemeClr val="tx1"/>
                </a:solidFill>
              </a:rPr>
              <a:t>Sidratul</a:t>
            </a:r>
            <a:r>
              <a:rPr lang="en-US" dirty="0">
                <a:solidFill>
                  <a:schemeClr val="tx1"/>
                </a:solidFill>
              </a:rPr>
              <a:t>, et al. "A shallow deep learning approach to classify skin cancer using down-scaling method to minimize time and space complexity." </a:t>
            </a:r>
            <a:r>
              <a:rPr lang="en-US" dirty="0" err="1">
                <a:solidFill>
                  <a:schemeClr val="tx1"/>
                </a:solidFill>
              </a:rPr>
              <a:t>PloS</a:t>
            </a:r>
            <a:r>
              <a:rPr lang="en-US" dirty="0">
                <a:solidFill>
                  <a:schemeClr val="tx1"/>
                </a:solidFill>
              </a:rPr>
              <a:t> one 17.8 (2022): e0269826.</a:t>
            </a:r>
          </a:p>
          <a:p>
            <a:endParaRPr lang="en-US" dirty="0">
              <a:solidFill>
                <a:schemeClr val="tx1"/>
              </a:solidFill>
            </a:endParaRPr>
          </a:p>
          <a:p>
            <a:r>
              <a:rPr lang="en-US" dirty="0">
                <a:solidFill>
                  <a:schemeClr val="tx1"/>
                </a:solidFill>
              </a:rPr>
              <a:t>10.Gessert, Nils, et al. "Skin lesion classification using CNNs with patch-based attention and diagnosis-guided loss weighting." IEEE Transactions on Biomedical Engineering 67.2 (2019): 495-503.</a:t>
            </a:r>
          </a:p>
          <a:p>
            <a:endParaRPr lang="en-US" dirty="0">
              <a:solidFill>
                <a:schemeClr val="tx1"/>
              </a:solidFill>
            </a:endParaRPr>
          </a:p>
          <a:p>
            <a:r>
              <a:rPr lang="en-US" dirty="0">
                <a:solidFill>
                  <a:schemeClr val="tx1"/>
                </a:solidFill>
              </a:rPr>
              <a:t>11.Khan, Muhammad </a:t>
            </a:r>
            <a:r>
              <a:rPr lang="en-US" dirty="0" err="1">
                <a:solidFill>
                  <a:schemeClr val="tx1"/>
                </a:solidFill>
              </a:rPr>
              <a:t>Attique</a:t>
            </a:r>
            <a:r>
              <a:rPr lang="en-US" dirty="0">
                <a:solidFill>
                  <a:schemeClr val="tx1"/>
                </a:solidFill>
              </a:rPr>
              <a:t>, et al. "Multi-model deep neural network based features extraction and optimal selection approach for skin lesion classification." 2019 international conference on computer and information sciences (ICCIS). IEEE, 2019.</a:t>
            </a:r>
          </a:p>
          <a:p>
            <a:endParaRPr lang="en-US" dirty="0">
              <a:solidFill>
                <a:schemeClr val="tx1"/>
              </a:solidFill>
            </a:endParaRPr>
          </a:p>
          <a:p>
            <a:endParaRPr lang="en-US" dirty="0">
              <a:solidFill>
                <a:schemeClr val="tx1"/>
              </a:solidFill>
            </a:endParaRPr>
          </a:p>
          <a:p>
            <a:r>
              <a:rPr lang="en-US" dirty="0">
                <a:solidFill>
                  <a:schemeClr val="tx1"/>
                </a:solidFill>
              </a:rPr>
              <a:t> </a:t>
            </a:r>
          </a:p>
          <a:p>
            <a:pPr algn="just"/>
            <a:endParaRPr lang="en-US" dirty="0">
              <a:solidFill>
                <a:schemeClr val="tx1"/>
              </a:solidFill>
              <a:effectLst/>
              <a:latin typeface="+mn-lt"/>
            </a:endParaRPr>
          </a:p>
        </p:txBody>
      </p:sp>
    </p:spTree>
    <p:extLst>
      <p:ext uri="{BB962C8B-B14F-4D97-AF65-F5344CB8AC3E}">
        <p14:creationId xmlns:p14="http://schemas.microsoft.com/office/powerpoint/2010/main" val="2689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22222E-6 1.23457E-7 L -0.00781 -2.72253 " pathEditMode="relative" rAng="0" ptsTypes="AA">
                                      <p:cBhvr>
                                        <p:cTn id="6" dur="30000" fill="hold"/>
                                        <p:tgtEl>
                                          <p:spTgt spid="2"/>
                                        </p:tgtEl>
                                        <p:attrNameLst>
                                          <p:attrName>ppt_x</p:attrName>
                                          <p:attrName>ppt_y</p:attrName>
                                        </p:attrNameLst>
                                      </p:cBhvr>
                                      <p:rCtr x="-399" y="-1361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1207775" y="1916842"/>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a:t>
            </a:r>
            <a:endParaRPr sz="6800" dirty="0"/>
          </a:p>
        </p:txBody>
      </p:sp>
      <p:sp>
        <p:nvSpPr>
          <p:cNvPr id="463" name="Google Shape;463;p34"/>
          <p:cNvSpPr txBox="1">
            <a:spLocks noGrp="1"/>
          </p:cNvSpPr>
          <p:nvPr>
            <p:ph type="subTitle" idx="4294967295"/>
          </p:nvPr>
        </p:nvSpPr>
        <p:spPr>
          <a:xfrm>
            <a:off x="1207775" y="2977082"/>
            <a:ext cx="3271200" cy="41794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accent4"/>
                </a:solidFill>
              </a:rPr>
              <a:t>ANY QUESTIONS?</a:t>
            </a:r>
            <a:endParaRPr b="1" dirty="0">
              <a:solidFill>
                <a:schemeClr val="accent4"/>
              </a:solidFill>
            </a:endParaRPr>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2560320" y="3625098"/>
            <a:ext cx="3858768" cy="115420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Oh! Lower Accuracy Score on External Images.</a:t>
            </a:r>
            <a:br>
              <a:rPr lang="en" sz="2000" dirty="0"/>
            </a:br>
            <a:r>
              <a:rPr lang="en-US" sz="2000" dirty="0"/>
              <a:t>What do you think is the reason?</a:t>
            </a:r>
            <a:r>
              <a:rPr lang="en" sz="2000" dirty="0"/>
              <a:t> </a:t>
            </a:r>
            <a:endParaRPr sz="2000" dirty="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0">
              <a:schemeClr val="accent3"/>
            </a:gs>
            <a:gs pos="2000">
              <a:schemeClr val="accent2"/>
            </a:gs>
            <a:gs pos="100000">
              <a:schemeClr val="accent1"/>
            </a:gs>
          </a:gsLst>
          <a:lin ang="6000000" scaled="0"/>
        </a:gradFill>
        <a:effectLst/>
      </p:bgPr>
    </p:bg>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OVERVIEW</a:t>
            </a:r>
            <a:endParaRPr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7" name="Text Placeholder 6">
            <a:extLst>
              <a:ext uri="{FF2B5EF4-FFF2-40B4-BE49-F238E27FC236}">
                <a16:creationId xmlns:a16="http://schemas.microsoft.com/office/drawing/2014/main" id="{7C3F1C87-F6B6-0479-356C-BF975561611A}"/>
              </a:ext>
            </a:extLst>
          </p:cNvPr>
          <p:cNvSpPr>
            <a:spLocks noGrp="1"/>
          </p:cNvSpPr>
          <p:nvPr>
            <p:ph type="body" idx="1"/>
          </p:nvPr>
        </p:nvSpPr>
        <p:spPr>
          <a:xfrm>
            <a:off x="1034914" y="1381315"/>
            <a:ext cx="3244957" cy="3405343"/>
          </a:xfrm>
        </p:spPr>
        <p:txBody>
          <a:bodyPr/>
          <a:lstStyle/>
          <a:p>
            <a:r>
              <a:rPr lang="en-US" sz="2400" dirty="0">
                <a:latin typeface="Calibri" panose="020F0502020204030204" pitchFamily="34" charset="0"/>
                <a:cs typeface="Calibri" panose="020F0502020204030204" pitchFamily="34" charset="0"/>
              </a:rPr>
              <a:t>Problem Statement</a:t>
            </a:r>
          </a:p>
          <a:p>
            <a:pPr marL="10160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Introduction</a:t>
            </a:r>
          </a:p>
          <a:p>
            <a:pPr marL="10160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Background Research</a:t>
            </a:r>
          </a:p>
          <a:p>
            <a:pPr marL="10160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Dataset</a:t>
            </a:r>
          </a:p>
          <a:p>
            <a:pPr marL="10160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Visual Data Insights</a:t>
            </a:r>
          </a:p>
          <a:p>
            <a:endParaRPr lang="en-US" sz="2400" dirty="0">
              <a:latin typeface="Calibri" panose="020F0502020204030204" pitchFamily="34" charset="0"/>
              <a:cs typeface="Calibri" panose="020F0502020204030204" pitchFamily="34" charset="0"/>
            </a:endParaRPr>
          </a:p>
        </p:txBody>
      </p:sp>
      <p:sp>
        <p:nvSpPr>
          <p:cNvPr id="12" name="Text Placeholder 6">
            <a:extLst>
              <a:ext uri="{FF2B5EF4-FFF2-40B4-BE49-F238E27FC236}">
                <a16:creationId xmlns:a16="http://schemas.microsoft.com/office/drawing/2014/main" id="{A5E87BF7-1CFA-C950-F890-C757AC318B2A}"/>
              </a:ext>
            </a:extLst>
          </p:cNvPr>
          <p:cNvSpPr txBox="1">
            <a:spLocks/>
          </p:cNvSpPr>
          <p:nvPr/>
        </p:nvSpPr>
        <p:spPr>
          <a:xfrm>
            <a:off x="4572000" y="1381315"/>
            <a:ext cx="4352544" cy="369315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a:buChar char="⬥"/>
              <a:defRPr sz="2000" b="0" i="0" u="none" strike="noStrike" cap="none">
                <a:solidFill>
                  <a:schemeClr val="dk1"/>
                </a:solidFill>
                <a:latin typeface="Inria Sans"/>
                <a:ea typeface="Inria Sans"/>
                <a:cs typeface="Inria Sans"/>
                <a:sym typeface="Inria Sans"/>
              </a:defRPr>
            </a:lvl1pPr>
            <a:lvl2pPr marL="914400" marR="0" lvl="1" indent="-355600" algn="l" rtl="0">
              <a:lnSpc>
                <a:spcPct val="100000"/>
              </a:lnSpc>
              <a:spcBef>
                <a:spcPts val="600"/>
              </a:spcBef>
              <a:spcAft>
                <a:spcPts val="0"/>
              </a:spcAft>
              <a:buClr>
                <a:schemeClr val="accent3"/>
              </a:buClr>
              <a:buSzPts val="2000"/>
              <a:buFont typeface="Inria Sans"/>
              <a:buChar char="⬦"/>
              <a:defRPr sz="2000" b="0" i="0" u="none" strike="noStrike" cap="none">
                <a:solidFill>
                  <a:schemeClr val="dk1"/>
                </a:solidFill>
                <a:latin typeface="Inria Sans"/>
                <a:ea typeface="Inria Sans"/>
                <a:cs typeface="Inria Sans"/>
                <a:sym typeface="Inria Sans"/>
              </a:defRPr>
            </a:lvl2pPr>
            <a:lvl3pPr marL="1371600" marR="0" lvl="2" indent="-355600" algn="l" rtl="0">
              <a:lnSpc>
                <a:spcPct val="100000"/>
              </a:lnSpc>
              <a:spcBef>
                <a:spcPts val="600"/>
              </a:spcBef>
              <a:spcAft>
                <a:spcPts val="0"/>
              </a:spcAft>
              <a:buClr>
                <a:schemeClr val="accent2"/>
              </a:buClr>
              <a:buSzPts val="2000"/>
              <a:buFont typeface="Inria Sans"/>
              <a:buChar char="⬩"/>
              <a:defRPr sz="2000" b="0" i="0" u="none" strike="noStrike" cap="none">
                <a:solidFill>
                  <a:schemeClr val="dk1"/>
                </a:solidFill>
                <a:latin typeface="Inria Sans"/>
                <a:ea typeface="Inria Sans"/>
                <a:cs typeface="Inria Sans"/>
                <a:sym typeface="Inria Sans"/>
              </a:defRPr>
            </a:lvl3pPr>
            <a:lvl4pPr marL="1828800" marR="0" lvl="3"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4pPr>
            <a:lvl5pPr marL="2286000" marR="0" lvl="4"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5pPr>
            <a:lvl6pPr marL="2743200" marR="0" lvl="5"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6pPr>
            <a:lvl7pPr marL="3200400" marR="0" lvl="6"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7pPr>
            <a:lvl8pPr marL="3657600" marR="0" lvl="7"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8pPr>
            <a:lvl9pPr marL="4114800" marR="0" lvl="8" indent="-355600" algn="l" rtl="0">
              <a:lnSpc>
                <a:spcPct val="100000"/>
              </a:lnSpc>
              <a:spcBef>
                <a:spcPts val="600"/>
              </a:spcBef>
              <a:spcAft>
                <a:spcPts val="60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9pPr>
          </a:lstStyle>
          <a:p>
            <a:r>
              <a:rPr lang="en-US" sz="2400" dirty="0"/>
              <a:t>Image Preprocessing</a:t>
            </a:r>
            <a:endParaRPr lang="en-US" sz="2400" dirty="0">
              <a:latin typeface="Calibri" panose="020F0502020204030204" pitchFamily="34" charset="0"/>
              <a:cs typeface="Calibri" panose="020F0502020204030204" pitchFamily="34" charset="0"/>
            </a:endParaRPr>
          </a:p>
          <a:p>
            <a:pPr marL="101600" indent="0">
              <a:buFont typeface="Inria Sans"/>
              <a:buNone/>
            </a:pPr>
            <a:endParaRPr lang="en-US" sz="2400" dirty="0">
              <a:latin typeface="Calibri" panose="020F0502020204030204" pitchFamily="34" charset="0"/>
              <a:cs typeface="Calibri" panose="020F0502020204030204" pitchFamily="34" charset="0"/>
            </a:endParaRPr>
          </a:p>
          <a:p>
            <a:r>
              <a:rPr lang="en-US" sz="2400" dirty="0"/>
              <a:t>Methodological Approaches</a:t>
            </a:r>
          </a:p>
          <a:p>
            <a:pPr marL="101600" indent="0">
              <a:buFont typeface="Inria Sans"/>
              <a:buNone/>
            </a:pPr>
            <a:endParaRPr lang="en-US" sz="2400" dirty="0">
              <a:latin typeface="Calibri" panose="020F0502020204030204" pitchFamily="34" charset="0"/>
              <a:cs typeface="Calibri" panose="020F0502020204030204" pitchFamily="34" charset="0"/>
            </a:endParaRPr>
          </a:p>
          <a:p>
            <a:r>
              <a:rPr lang="en-US" sz="2400" dirty="0"/>
              <a:t>Results</a:t>
            </a:r>
            <a:endParaRPr lang="en-US" sz="2400" dirty="0">
              <a:latin typeface="Calibri" panose="020F0502020204030204" pitchFamily="34" charset="0"/>
              <a:cs typeface="Calibri" panose="020F0502020204030204" pitchFamily="34" charset="0"/>
            </a:endParaRPr>
          </a:p>
          <a:p>
            <a:pPr marL="101600" indent="0">
              <a:buFont typeface="Inria Sans"/>
              <a:buNone/>
            </a:pPr>
            <a:endParaRPr lang="en-US" sz="2400" dirty="0">
              <a:latin typeface="Calibri" panose="020F0502020204030204" pitchFamily="34" charset="0"/>
              <a:cs typeface="Calibri" panose="020F0502020204030204" pitchFamily="34" charset="0"/>
            </a:endParaRPr>
          </a:p>
          <a:p>
            <a:r>
              <a:rPr lang="en-US" sz="2400" dirty="0"/>
              <a:t>Key Takeaways &amp; Future Scope</a:t>
            </a:r>
            <a:endParaRPr lang="en-US" sz="2400" dirty="0">
              <a:latin typeface="Calibri" panose="020F0502020204030204" pitchFamily="34" charset="0"/>
              <a:cs typeface="Calibri" panose="020F0502020204030204" pitchFamily="34" charset="0"/>
            </a:endParaRPr>
          </a:p>
          <a:p>
            <a:pPr marL="101600" indent="0">
              <a:buFont typeface="Inria Sans"/>
              <a:buNone/>
            </a:pPr>
            <a:endParaRPr lang="en-US" sz="2400" dirty="0">
              <a:latin typeface="Calibri" panose="020F0502020204030204" pitchFamily="34" charset="0"/>
              <a:cs typeface="Calibri" panose="020F0502020204030204" pitchFamily="34" charset="0"/>
            </a:endParaRPr>
          </a:p>
          <a:p>
            <a:r>
              <a:rPr lang="en-US" sz="2400" dirty="0"/>
              <a:t>Works Cited</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grpSp>
        <p:nvGrpSpPr>
          <p:cNvPr id="13" name="Google Shape;1351;p48">
            <a:extLst>
              <a:ext uri="{FF2B5EF4-FFF2-40B4-BE49-F238E27FC236}">
                <a16:creationId xmlns:a16="http://schemas.microsoft.com/office/drawing/2014/main" id="{AAAAEE99-A33B-B88D-E767-55B8AA154DB7}"/>
              </a:ext>
            </a:extLst>
          </p:cNvPr>
          <p:cNvGrpSpPr/>
          <p:nvPr/>
        </p:nvGrpSpPr>
        <p:grpSpPr>
          <a:xfrm>
            <a:off x="3204136" y="715351"/>
            <a:ext cx="460705" cy="491455"/>
            <a:chOff x="8770051" y="937343"/>
            <a:chExt cx="744273" cy="793950"/>
          </a:xfrm>
        </p:grpSpPr>
        <p:sp>
          <p:nvSpPr>
            <p:cNvPr id="14" name="Google Shape;1352;p48">
              <a:extLst>
                <a:ext uri="{FF2B5EF4-FFF2-40B4-BE49-F238E27FC236}">
                  <a16:creationId xmlns:a16="http://schemas.microsoft.com/office/drawing/2014/main" id="{13347901-8F19-2FB1-7E1C-9F3DE160F0E5}"/>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353;p48">
              <a:extLst>
                <a:ext uri="{FF2B5EF4-FFF2-40B4-BE49-F238E27FC236}">
                  <a16:creationId xmlns:a16="http://schemas.microsoft.com/office/drawing/2014/main" id="{466C0FFC-DECA-C8E6-44EA-D5F1583A237D}"/>
                </a:ext>
              </a:extLst>
            </p:cNvPr>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54;p48">
              <a:extLst>
                <a:ext uri="{FF2B5EF4-FFF2-40B4-BE49-F238E27FC236}">
                  <a16:creationId xmlns:a16="http://schemas.microsoft.com/office/drawing/2014/main" id="{D374592C-A86F-98B9-3E22-E64A0D795486}"/>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55;p48">
              <a:extLst>
                <a:ext uri="{FF2B5EF4-FFF2-40B4-BE49-F238E27FC236}">
                  <a16:creationId xmlns:a16="http://schemas.microsoft.com/office/drawing/2014/main" id="{7DDD5730-AFAC-074B-4A9E-4E02424D2D40}"/>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356;p48">
              <a:extLst>
                <a:ext uri="{FF2B5EF4-FFF2-40B4-BE49-F238E27FC236}">
                  <a16:creationId xmlns:a16="http://schemas.microsoft.com/office/drawing/2014/main" id="{26628DA7-F549-D731-7836-438C243BEBC0}"/>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 name="Google Shape;1357;p48">
              <a:extLst>
                <a:ext uri="{FF2B5EF4-FFF2-40B4-BE49-F238E27FC236}">
                  <a16:creationId xmlns:a16="http://schemas.microsoft.com/office/drawing/2014/main" id="{2A0CAAFE-8C6D-ABCB-F884-7A3032381304}"/>
                </a:ext>
              </a:extLst>
            </p:cNvPr>
            <p:cNvGrpSpPr/>
            <p:nvPr/>
          </p:nvGrpSpPr>
          <p:grpSpPr>
            <a:xfrm>
              <a:off x="8770051" y="937343"/>
              <a:ext cx="744273" cy="793950"/>
              <a:chOff x="6565437" y="1588001"/>
              <a:chExt cx="744273" cy="793950"/>
            </a:xfrm>
          </p:grpSpPr>
          <p:sp>
            <p:nvSpPr>
              <p:cNvPr id="20" name="Google Shape;1358;p48">
                <a:extLst>
                  <a:ext uri="{FF2B5EF4-FFF2-40B4-BE49-F238E27FC236}">
                    <a16:creationId xmlns:a16="http://schemas.microsoft.com/office/drawing/2014/main" id="{5E2EF21C-68D2-044D-B644-7F2D1F75F8C8}"/>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59;p48">
                <a:extLst>
                  <a:ext uri="{FF2B5EF4-FFF2-40B4-BE49-F238E27FC236}">
                    <a16:creationId xmlns:a16="http://schemas.microsoft.com/office/drawing/2014/main" id="{19E692FF-1B6B-5F27-0F5F-32AEA98575E0}"/>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60;p48">
                <a:extLst>
                  <a:ext uri="{FF2B5EF4-FFF2-40B4-BE49-F238E27FC236}">
                    <a16:creationId xmlns:a16="http://schemas.microsoft.com/office/drawing/2014/main" id="{1F4B1A7A-53EA-9C56-3B2A-DAFE455EB90F}"/>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361;p48">
                <a:extLst>
                  <a:ext uri="{FF2B5EF4-FFF2-40B4-BE49-F238E27FC236}">
                    <a16:creationId xmlns:a16="http://schemas.microsoft.com/office/drawing/2014/main" id="{9C6CCEEF-1D9A-6C70-409E-200A0A28B03C}"/>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362;p48">
                <a:extLst>
                  <a:ext uri="{FF2B5EF4-FFF2-40B4-BE49-F238E27FC236}">
                    <a16:creationId xmlns:a16="http://schemas.microsoft.com/office/drawing/2014/main" id="{4E764633-877C-52F2-87EA-7D16CF2AABBD}"/>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363;p48">
                <a:extLst>
                  <a:ext uri="{FF2B5EF4-FFF2-40B4-BE49-F238E27FC236}">
                    <a16:creationId xmlns:a16="http://schemas.microsoft.com/office/drawing/2014/main" id="{20F24E02-203B-0C59-5F31-C87C00386520}"/>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364;p48">
                <a:extLst>
                  <a:ext uri="{FF2B5EF4-FFF2-40B4-BE49-F238E27FC236}">
                    <a16:creationId xmlns:a16="http://schemas.microsoft.com/office/drawing/2014/main" id="{EC3AB793-4ED6-8DAE-3B03-9E02D467B5AC}"/>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365;p48">
                <a:extLst>
                  <a:ext uri="{FF2B5EF4-FFF2-40B4-BE49-F238E27FC236}">
                    <a16:creationId xmlns:a16="http://schemas.microsoft.com/office/drawing/2014/main" id="{E9C9133E-71E8-B00C-3FA3-A9A1ADE61BF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366;p48">
                <a:extLst>
                  <a:ext uri="{FF2B5EF4-FFF2-40B4-BE49-F238E27FC236}">
                    <a16:creationId xmlns:a16="http://schemas.microsoft.com/office/drawing/2014/main" id="{553C02C2-21E4-999A-D647-638899F6FEFA}"/>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367;p48">
                <a:extLst>
                  <a:ext uri="{FF2B5EF4-FFF2-40B4-BE49-F238E27FC236}">
                    <a16:creationId xmlns:a16="http://schemas.microsoft.com/office/drawing/2014/main" id="{DDFFBC03-5DAB-9692-B957-3663947FED0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 calcmode="lin" valueType="num">
                                      <p:cBhvr additive="base">
                                        <p:cTn id="1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 calcmode="lin" valueType="num">
                                      <p:cBhvr additive="base">
                                        <p:cTn id="22"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 calcmode="lin" valueType="num">
                                      <p:cBhvr additive="base">
                                        <p:cTn id="2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 calcmode="lin" valueType="num">
                                      <p:cBhvr additive="base">
                                        <p:cTn id="3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 calcmode="lin" valueType="num">
                                      <p:cBhvr additive="base">
                                        <p:cTn id="42"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anim calcmode="lin" valueType="num">
                                      <p:cBhvr additive="base">
                                        <p:cTn id="4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2">
                                            <p:txEl>
                                              <p:pRg st="8" end="8"/>
                                            </p:txEl>
                                          </p:spTgt>
                                        </p:tgtEl>
                                        <p:attrNameLst>
                                          <p:attrName>style.visibility</p:attrName>
                                        </p:attrNameLst>
                                      </p:cBhvr>
                                      <p:to>
                                        <p:strVal val="visible"/>
                                      </p:to>
                                    </p:set>
                                    <p:anim calcmode="lin" valueType="num">
                                      <p:cBhvr additive="base">
                                        <p:cTn id="52"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2560320" y="3355848"/>
            <a:ext cx="3858768" cy="142345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t>Could you suggest future advancements in Computer Vision for medical datasets like HAM10000?</a:t>
            </a:r>
            <a:endParaRPr sz="2000" dirty="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3744440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2560320" y="3355848"/>
            <a:ext cx="3858768" cy="142345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t>Alright! What about the Hardware Requirements, Memory size and Issues encountered by you?</a:t>
            </a:r>
            <a:endParaRPr sz="2000" dirty="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60389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6000000" scaled="0"/>
        </a:gradFill>
        <a:effectLst/>
      </p:bgPr>
    </p:bg>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89306" y="683916"/>
            <a:ext cx="5284821"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 Doctor!</a:t>
            </a:r>
            <a:endParaRPr sz="7200" dirty="0"/>
          </a:p>
        </p:txBody>
      </p:sp>
      <p:sp>
        <p:nvSpPr>
          <p:cNvPr id="221" name="Google Shape;221;p14"/>
          <p:cNvSpPr txBox="1">
            <a:spLocks noGrp="1"/>
          </p:cNvSpPr>
          <p:nvPr>
            <p:ph type="subTitle" idx="4294967295"/>
          </p:nvPr>
        </p:nvSpPr>
        <p:spPr>
          <a:xfrm>
            <a:off x="1289306" y="1904892"/>
            <a:ext cx="4690871" cy="190205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SITA:</a:t>
            </a:r>
          </a:p>
          <a:p>
            <a:pPr marL="0" lvl="0" indent="0" algn="l" rtl="0">
              <a:spcBef>
                <a:spcPts val="0"/>
              </a:spcBef>
              <a:spcAft>
                <a:spcPts val="0"/>
              </a:spcAft>
              <a:buNone/>
            </a:pPr>
            <a:r>
              <a:rPr lang="en-US" b="1" dirty="0">
                <a:solidFill>
                  <a:schemeClr val="tx1"/>
                </a:solidFill>
                <a:latin typeface="Calibri" panose="020F0502020204030204" pitchFamily="34" charset="0"/>
                <a:cs typeface="Calibri" panose="020F0502020204030204" pitchFamily="34" charset="0"/>
              </a:rPr>
              <a:t>"I have something I’d like to discuss with you today regarding a spot on my skin that I'm concerned about."</a:t>
            </a:r>
            <a:endParaRPr b="1" dirty="0">
              <a:solidFill>
                <a:schemeClr val="tx1"/>
              </a:solidFill>
              <a:latin typeface="Calibri" panose="020F0502020204030204" pitchFamily="34" charset="0"/>
              <a:cs typeface="Calibri" panose="020F0502020204030204" pitchFamily="34" charset="0"/>
            </a:endParaRPr>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dirty="0"/>
          </a:p>
        </p:txBody>
      </p:sp>
      <p:pic>
        <p:nvPicPr>
          <p:cNvPr id="3" name="Picture 2" descr="A person sitting on a table with a magnifying glass&#10;&#10;Description automatically generated">
            <a:extLst>
              <a:ext uri="{FF2B5EF4-FFF2-40B4-BE49-F238E27FC236}">
                <a16:creationId xmlns:a16="http://schemas.microsoft.com/office/drawing/2014/main" id="{A2713B83-AB7E-E225-BAF5-9A13BA11A428}"/>
              </a:ext>
            </a:extLst>
          </p:cNvPr>
          <p:cNvPicPr>
            <a:picLocks noChangeAspect="1"/>
          </p:cNvPicPr>
          <p:nvPr/>
        </p:nvPicPr>
        <p:blipFill>
          <a:blip r:embed="rId3"/>
          <a:stretch>
            <a:fillRect/>
          </a:stretch>
        </p:blipFill>
        <p:spPr>
          <a:xfrm>
            <a:off x="5980177" y="1169166"/>
            <a:ext cx="2527300" cy="26438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21">
                                            <p:txEl>
                                              <p:pRg st="0" end="0"/>
                                            </p:txEl>
                                          </p:spTgt>
                                        </p:tgtEl>
                                        <p:attrNameLst>
                                          <p:attrName>style.visibility</p:attrName>
                                        </p:attrNameLst>
                                      </p:cBhvr>
                                      <p:to>
                                        <p:strVal val="visible"/>
                                      </p:to>
                                    </p:set>
                                    <p:anim calcmode="lin" valueType="num">
                                      <p:cBhvr>
                                        <p:cTn id="7" dur="500" fill="hold"/>
                                        <p:tgtEl>
                                          <p:spTgt spid="22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21">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2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2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221">
                                            <p:txEl>
                                              <p:pRg st="1" end="1"/>
                                            </p:txEl>
                                          </p:spTgt>
                                        </p:tgtEl>
                                        <p:attrNameLst>
                                          <p:attrName>style.visibility</p:attrName>
                                        </p:attrNameLst>
                                      </p:cBhvr>
                                      <p:to>
                                        <p:strVal val="visible"/>
                                      </p:to>
                                    </p:set>
                                    <p:anim calcmode="lin" valueType="num">
                                      <p:cBhvr>
                                        <p:cTn id="16" dur="500" fill="hold"/>
                                        <p:tgtEl>
                                          <p:spTgt spid="221">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21">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221">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21">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1450" y="2267550"/>
            <a:ext cx="6327566" cy="608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PROBLEM STATEMENT</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0">
              <a:schemeClr val="accent4"/>
            </a:gs>
            <a:gs pos="1000">
              <a:schemeClr val="accent3"/>
            </a:gs>
            <a:gs pos="10000">
              <a:schemeClr val="accent2">
                <a:lumMod val="90000"/>
              </a:schemeClr>
            </a:gs>
          </a:gsLst>
          <a:lin ang="5400000" scaled="0"/>
        </a:gradFill>
        <a:effectLst/>
      </p:bgPr>
    </p:bg>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307592" y="1470746"/>
            <a:ext cx="6976872" cy="3042600"/>
          </a:xfrm>
          <a:prstGeom prst="rect">
            <a:avLst/>
          </a:prstGeom>
        </p:spPr>
        <p:txBody>
          <a:bodyPr spcFirstLastPara="1" wrap="square" lIns="0" tIns="0" rIns="0" bIns="0" anchor="t" anchorCtr="0">
            <a:noAutofit/>
          </a:bodyPr>
          <a:lstStyle/>
          <a:p>
            <a:pPr marL="0" lvl="0" indent="0" rtl="0">
              <a:spcBef>
                <a:spcPts val="0"/>
              </a:spcBef>
              <a:spcAft>
                <a:spcPts val="600"/>
              </a:spcAft>
              <a:buNone/>
            </a:pPr>
            <a:r>
              <a:rPr lang="en-US" sz="2000" dirty="0">
                <a:solidFill>
                  <a:schemeClr val="tx1"/>
                </a:solidFill>
              </a:rPr>
              <a:t>Early detection is critical for effective skin cancer treatment, yet current diagnostic methods are limited by their reliance on specialist availability and often involve invasive procedures. This project addresses the need for a more accessible, non-invasive, and accurate skin cancer diagnosis solution by leveraging advanced  computer vision models such as Vision Transformer and EfficientNetV2. The goal is to improve early detection rates, reduce healthcare disparities, and streamline the diagnostic process for skin cancers globally.</a:t>
            </a:r>
            <a:endParaRPr sz="2000" dirty="0">
              <a:solidFill>
                <a:schemeClr val="tx1"/>
              </a:solidFill>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35">
                                            <p:txEl>
                                              <p:pRg st="0" end="0"/>
                                            </p:txEl>
                                          </p:spTgt>
                                        </p:tgtEl>
                                        <p:attrNameLst>
                                          <p:attrName>style.visibility</p:attrName>
                                        </p:attrNameLst>
                                      </p:cBhvr>
                                      <p:to>
                                        <p:strVal val="visible"/>
                                      </p:to>
                                    </p:set>
                                    <p:anim calcmode="lin" valueType="num">
                                      <p:cBhvr>
                                        <p:cTn id="7" dur="250" fill="hold"/>
                                        <p:tgtEl>
                                          <p:spTgt spid="2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235">
                                            <p:txEl>
                                              <p:pRg st="0" end="0"/>
                                            </p:txEl>
                                          </p:spTgt>
                                        </p:tgtEl>
                                        <p:attrNameLst>
                                          <p:attrName>ppt_y</p:attrName>
                                        </p:attrNameLst>
                                      </p:cBhvr>
                                      <p:tavLst>
                                        <p:tav tm="0">
                                          <p:val>
                                            <p:strVal val="#ppt_y"/>
                                          </p:val>
                                        </p:tav>
                                        <p:tav tm="100000">
                                          <p:val>
                                            <p:strVal val="#ppt_y"/>
                                          </p:val>
                                        </p:tav>
                                      </p:tavLst>
                                    </p:anim>
                                    <p:anim calcmode="lin" valueType="num">
                                      <p:cBhvr>
                                        <p:cTn id="9" dur="250" fill="hold"/>
                                        <p:tgtEl>
                                          <p:spTgt spid="2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2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8000">
              <a:schemeClr val="accent2"/>
            </a:gs>
            <a:gs pos="64000">
              <a:schemeClr val="accent1"/>
            </a:gs>
            <a:gs pos="100000">
              <a:schemeClr val="lt1"/>
            </a:gs>
          </a:gsLst>
          <a:lin ang="16200000" scaled="0"/>
        </a:gra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2108084" y="2267550"/>
            <a:ext cx="6327566" cy="6084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dirty="0"/>
              <a:t>INTRODUCTION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1269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28"/>
                                        </p:tgtEl>
                                        <p:attrNameLst>
                                          <p:attrName>style.visibility</p:attrName>
                                        </p:attrNameLst>
                                      </p:cBhvr>
                                      <p:to>
                                        <p:strVal val="visible"/>
                                      </p:to>
                                    </p:set>
                                    <p:animScale>
                                      <p:cBhvr>
                                        <p:cTn id="7"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8"/>
                                        </p:tgtEl>
                                        <p:attrNameLst>
                                          <p:attrName>ppt_x</p:attrName>
                                          <p:attrName>ppt_y</p:attrName>
                                        </p:attrNameLst>
                                      </p:cBhvr>
                                    </p:animMotion>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0">
              <a:schemeClr val="accent4"/>
            </a:gs>
            <a:gs pos="2000">
              <a:schemeClr val="accent3"/>
            </a:gs>
            <a:gs pos="8000">
              <a:schemeClr val="accent3">
                <a:lumMod val="68000"/>
              </a:schemeClr>
            </a:gs>
          </a:gsLst>
          <a:lin ang="5400000" scaled="0"/>
        </a:gradFill>
        <a:effectLst/>
      </p:bgPr>
    </p:bg>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406908" y="1315298"/>
            <a:ext cx="8330184" cy="3675802"/>
          </a:xfrm>
          <a:prstGeom prst="rect">
            <a:avLst/>
          </a:prstGeom>
        </p:spPr>
        <p:txBody>
          <a:bodyPr spcFirstLastPara="1" wrap="square" lIns="0" tIns="0" rIns="0" bIns="0" anchor="t" anchorCtr="0">
            <a:noAutofit/>
          </a:bodyPr>
          <a:lstStyle/>
          <a:p>
            <a:pPr marL="0" lvl="0" indent="0">
              <a:spcAft>
                <a:spcPts val="600"/>
              </a:spcAft>
              <a:buNone/>
            </a:pPr>
            <a:r>
              <a:rPr lang="en-US" sz="2000" dirty="0">
                <a:solidFill>
                  <a:schemeClr val="tx1"/>
                </a:solidFill>
              </a:rPr>
              <a:t>Skin cancer is the most widespread form of cancer in the U.S., affecting one in five Americans and resulting in over 9,500 daily diagnoses. Nonmelanoma skin cancers like basal cell carcinoma (BCC) are widespread, with millions affected annually. Meanwhile, melanoma, the most lethal type, affects over one million Americans, with rising incidence among the elderly and decreasing trends in individuals under 30. The economic burden of treating skin cancer </a:t>
            </a:r>
            <a:r>
              <a:rPr lang="en-US" sz="2000" dirty="0">
                <a:solidFill>
                  <a:srgbClr val="FFC000"/>
                </a:solidFill>
              </a:rPr>
              <a:t>exceeds</a:t>
            </a:r>
            <a:r>
              <a:rPr lang="en-US" sz="2000" dirty="0">
                <a:solidFill>
                  <a:schemeClr val="tx1"/>
                </a:solidFill>
              </a:rPr>
              <a:t> </a:t>
            </a:r>
            <a:r>
              <a:rPr lang="en-US" sz="2000" dirty="0">
                <a:solidFill>
                  <a:srgbClr val="FFC000"/>
                </a:solidFill>
              </a:rPr>
              <a:t>$8 billion</a:t>
            </a:r>
            <a:r>
              <a:rPr lang="en-US" sz="2000" dirty="0">
                <a:solidFill>
                  <a:schemeClr val="tx1"/>
                </a:solidFill>
              </a:rPr>
              <a:t> yearly, underscoring early detection's importance in dramatically improving survival rates. The </a:t>
            </a:r>
            <a:r>
              <a:rPr lang="en-US" sz="2000" dirty="0">
                <a:solidFill>
                  <a:srgbClr val="FFC000"/>
                </a:solidFill>
              </a:rPr>
              <a:t>HAM10000</a:t>
            </a:r>
            <a:r>
              <a:rPr lang="en-US" sz="2000" dirty="0">
                <a:solidFill>
                  <a:schemeClr val="tx1"/>
                </a:solidFill>
              </a:rPr>
              <a:t> dataset, vital for training diagnostic models, includes images of seven skin lesion types, ranging from benign growths like melanocytic nevi and dermatofibroma to aggressive melanomas and precancerous actinic keratoses, essential for developing accurate diagnostic tools.</a:t>
            </a:r>
            <a:endParaRPr sz="2000" dirty="0">
              <a:solidFill>
                <a:schemeClr val="tx1"/>
              </a:solidFill>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707037136"/>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2316</TotalTime>
  <Words>1396</Words>
  <Application>Microsoft Macintosh PowerPoint</Application>
  <PresentationFormat>On-screen Show (16:9)</PresentationFormat>
  <Paragraphs>309</Paragraphs>
  <Slides>41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 Narrow</vt:lpstr>
      <vt:lpstr>Arial</vt:lpstr>
      <vt:lpstr>Calibri</vt:lpstr>
      <vt:lpstr>Inria Sans</vt:lpstr>
      <vt:lpstr>Saira Semi Condensed</vt:lpstr>
      <vt:lpstr>Titillium Web</vt:lpstr>
      <vt:lpstr>Gurney template</vt:lpstr>
      <vt:lpstr>CS 668 Analytics Capstone Project </vt:lpstr>
      <vt:lpstr>Vision Transformer and EfficientNetV2 for Skin Cancer Diagnosis</vt:lpstr>
      <vt:lpstr>Vision Transformers and EfficientNetV2 for Skin Cancer Diagnosis</vt:lpstr>
      <vt:lpstr>OVERVIEW</vt:lpstr>
      <vt:lpstr>Hello Doctor!</vt:lpstr>
      <vt:lpstr>PROBLEM STATEMENT</vt:lpstr>
      <vt:lpstr>PowerPoint Presentation</vt:lpstr>
      <vt:lpstr>INTRODUCTION</vt:lpstr>
      <vt:lpstr>PowerPoint Presentation</vt:lpstr>
      <vt:lpstr>BACKGROUND RESEARCH</vt:lpstr>
      <vt:lpstr>TIMELINE</vt:lpstr>
      <vt:lpstr>DATASET</vt:lpstr>
      <vt:lpstr>Skin Cancer Lesion Types</vt:lpstr>
      <vt:lpstr>HAM10000 METADATA</vt:lpstr>
      <vt:lpstr>VISUAL DATA INSIGHTS</vt:lpstr>
      <vt:lpstr>PowerPoint Presentation</vt:lpstr>
      <vt:lpstr>THE HAM10000 IMAGE DISTRIBUTION</vt:lpstr>
      <vt:lpstr>Skin Lesion Images by Location</vt:lpstr>
      <vt:lpstr>IMAGE PREPROCESSING</vt:lpstr>
      <vt:lpstr>Digital Hair Removal Algorithm</vt:lpstr>
      <vt:lpstr>IMAGE COMPARISION </vt:lpstr>
      <vt:lpstr>46,543 </vt:lpstr>
      <vt:lpstr>METHODOLOGICAL APPROACHES</vt:lpstr>
      <vt:lpstr>EfficientNetV2</vt:lpstr>
      <vt:lpstr>ViT 8x8 (Compact Vision Transformer)</vt:lpstr>
      <vt:lpstr>SWIN Transformer</vt:lpstr>
      <vt:lpstr>RESULTS</vt:lpstr>
      <vt:lpstr>Training Session – 1 (EfficientNet) on Denoised Images</vt:lpstr>
      <vt:lpstr>Training Session – 2 (EfficientNetV2) on Augmented Images</vt:lpstr>
      <vt:lpstr>Training Session – 3 (EfficientNetV2, ViT8x8 &amp; SWIN Transformer</vt:lpstr>
      <vt:lpstr>Testing Phase – 1 (Hold-Out Test Images)</vt:lpstr>
      <vt:lpstr>Testing Phase – 2 (External Test Images)</vt:lpstr>
      <vt:lpstr>PowerPoint Presentation</vt:lpstr>
      <vt:lpstr>KEY TAKEAWAYS &amp; FUTURE SCOPE</vt:lpstr>
      <vt:lpstr>PowerPoint Presentation</vt:lpstr>
      <vt:lpstr>PowerPoint Presentation</vt:lpstr>
      <vt:lpstr>WORKS CITED</vt:lpstr>
      <vt:lpstr>THANKS!</vt:lpstr>
      <vt:lpstr>Oh! Lower Accuracy Score on External Images. What do you think is the reason? </vt:lpstr>
      <vt:lpstr>Could you suggest future advancements in Computer Vision for medical datasets like HAM10000?</vt:lpstr>
      <vt:lpstr>Alright! What about the Hardware Requirements, Memory size and Issues encountered by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Transformer and EfficientNetV2 for Skin Cancer Diagnosis</dc:title>
  <cp:lastModifiedBy>Nadimpalli, Mr. Jagadesh Varma</cp:lastModifiedBy>
  <cp:revision>12</cp:revision>
  <dcterms:modified xsi:type="dcterms:W3CDTF">2024-05-09T20:19:59Z</dcterms:modified>
</cp:coreProperties>
</file>